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sldIdLst>
    <p:sldId id="264" r:id="rId2"/>
    <p:sldId id="292" r:id="rId3"/>
    <p:sldId id="265" r:id="rId4"/>
    <p:sldId id="293" r:id="rId5"/>
    <p:sldId id="283" r:id="rId6"/>
    <p:sldId id="294" r:id="rId7"/>
    <p:sldId id="295" r:id="rId8"/>
    <p:sldId id="296" r:id="rId9"/>
    <p:sldId id="297" r:id="rId10"/>
    <p:sldId id="302" r:id="rId11"/>
    <p:sldId id="298" r:id="rId12"/>
    <p:sldId id="299" r:id="rId13"/>
    <p:sldId id="288" r:id="rId14"/>
    <p:sldId id="289" r:id="rId15"/>
    <p:sldId id="290" r:id="rId16"/>
    <p:sldId id="300" r:id="rId17"/>
    <p:sldId id="301" r:id="rId18"/>
    <p:sldId id="267"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74" autoAdjust="0"/>
    <p:restoredTop sz="94660"/>
  </p:normalViewPr>
  <p:slideViewPr>
    <p:cSldViewPr>
      <p:cViewPr>
        <p:scale>
          <a:sx n="76" d="100"/>
          <a:sy n="76" d="100"/>
        </p:scale>
        <p:origin x="-1122"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6B12EA4-B625-4877-A0BD-A665EA626B5D}" type="datetimeFigureOut">
              <a:rPr lang="ru-RU" smtClean="0"/>
              <a:t>24.11.2022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4CB4BB-B265-438F-80B3-69DFAE22402A}" type="slidenum">
              <a:rPr lang="ru-RU" smtClean="0"/>
              <a:t>‹#›</a:t>
            </a:fld>
            <a:endParaRPr lang="ru-RU"/>
          </a:p>
        </p:txBody>
      </p:sp>
    </p:spTree>
    <p:extLst>
      <p:ext uri="{BB962C8B-B14F-4D97-AF65-F5344CB8AC3E}">
        <p14:creationId xmlns:p14="http://schemas.microsoft.com/office/powerpoint/2010/main" val="1302163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6B12EA4-B625-4877-A0BD-A665EA626B5D}" type="datetimeFigureOut">
              <a:rPr lang="ru-RU" smtClean="0"/>
              <a:t>24.11.2022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4CB4BB-B265-438F-80B3-69DFAE22402A}" type="slidenum">
              <a:rPr lang="ru-RU" smtClean="0"/>
              <a:t>‹#›</a:t>
            </a:fld>
            <a:endParaRPr lang="ru-RU"/>
          </a:p>
        </p:txBody>
      </p:sp>
    </p:spTree>
    <p:extLst>
      <p:ext uri="{BB962C8B-B14F-4D97-AF65-F5344CB8AC3E}">
        <p14:creationId xmlns:p14="http://schemas.microsoft.com/office/powerpoint/2010/main" val="1504096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6B12EA4-B625-4877-A0BD-A665EA626B5D}" type="datetimeFigureOut">
              <a:rPr lang="ru-RU" smtClean="0"/>
              <a:t>24.11.2022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4CB4BB-B265-438F-80B3-69DFAE22402A}" type="slidenum">
              <a:rPr lang="ru-RU" smtClean="0"/>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115585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6B12EA4-B625-4877-A0BD-A665EA626B5D}" type="datetimeFigureOut">
              <a:rPr lang="ru-RU" smtClean="0"/>
              <a:t>24.11.2022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4CB4BB-B265-438F-80B3-69DFAE22402A}" type="slidenum">
              <a:rPr lang="ru-RU" smtClean="0"/>
              <a:t>‹#›</a:t>
            </a:fld>
            <a:endParaRPr lang="ru-RU"/>
          </a:p>
        </p:txBody>
      </p:sp>
    </p:spTree>
    <p:extLst>
      <p:ext uri="{BB962C8B-B14F-4D97-AF65-F5344CB8AC3E}">
        <p14:creationId xmlns:p14="http://schemas.microsoft.com/office/powerpoint/2010/main" val="2852911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6B12EA4-B625-4877-A0BD-A665EA626B5D}" type="datetimeFigureOut">
              <a:rPr lang="ru-RU" smtClean="0"/>
              <a:t>24.11.2022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4CB4BB-B265-438F-80B3-69DFAE22402A}" type="slidenum">
              <a:rPr lang="ru-RU" smtClean="0"/>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6557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6B12EA4-B625-4877-A0BD-A665EA626B5D}" type="datetimeFigureOut">
              <a:rPr lang="ru-RU" smtClean="0"/>
              <a:t>24.11.2022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4CB4BB-B265-438F-80B3-69DFAE22402A}" type="slidenum">
              <a:rPr lang="ru-RU" smtClean="0"/>
              <a:t>‹#›</a:t>
            </a:fld>
            <a:endParaRPr lang="ru-RU"/>
          </a:p>
        </p:txBody>
      </p:sp>
    </p:spTree>
    <p:extLst>
      <p:ext uri="{BB962C8B-B14F-4D97-AF65-F5344CB8AC3E}">
        <p14:creationId xmlns:p14="http://schemas.microsoft.com/office/powerpoint/2010/main" val="18807239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6B12EA4-B625-4877-A0BD-A665EA626B5D}" type="datetimeFigureOut">
              <a:rPr lang="ru-RU" smtClean="0"/>
              <a:t>24.11.2022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4CB4BB-B265-438F-80B3-69DFAE22402A}" type="slidenum">
              <a:rPr lang="ru-RU" smtClean="0"/>
              <a:t>‹#›</a:t>
            </a:fld>
            <a:endParaRPr lang="ru-RU"/>
          </a:p>
        </p:txBody>
      </p:sp>
    </p:spTree>
    <p:extLst>
      <p:ext uri="{BB962C8B-B14F-4D97-AF65-F5344CB8AC3E}">
        <p14:creationId xmlns:p14="http://schemas.microsoft.com/office/powerpoint/2010/main" val="23919877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6B12EA4-B625-4877-A0BD-A665EA626B5D}" type="datetimeFigureOut">
              <a:rPr lang="ru-RU" smtClean="0"/>
              <a:t>24.11.2022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4CB4BB-B265-438F-80B3-69DFAE22402A}" type="slidenum">
              <a:rPr lang="ru-RU" smtClean="0"/>
              <a:t>‹#›</a:t>
            </a:fld>
            <a:endParaRPr lang="ru-RU"/>
          </a:p>
        </p:txBody>
      </p:sp>
    </p:spTree>
    <p:extLst>
      <p:ext uri="{BB962C8B-B14F-4D97-AF65-F5344CB8AC3E}">
        <p14:creationId xmlns:p14="http://schemas.microsoft.com/office/powerpoint/2010/main" val="2165950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6B12EA4-B625-4877-A0BD-A665EA626B5D}" type="datetimeFigureOut">
              <a:rPr lang="ru-RU" smtClean="0"/>
              <a:t>24.11.2022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4CB4BB-B265-438F-80B3-69DFAE22402A}" type="slidenum">
              <a:rPr lang="ru-RU" smtClean="0"/>
              <a:t>‹#›</a:t>
            </a:fld>
            <a:endParaRPr lang="ru-RU"/>
          </a:p>
        </p:txBody>
      </p:sp>
    </p:spTree>
    <p:extLst>
      <p:ext uri="{BB962C8B-B14F-4D97-AF65-F5344CB8AC3E}">
        <p14:creationId xmlns:p14="http://schemas.microsoft.com/office/powerpoint/2010/main" val="2506985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6B12EA4-B625-4877-A0BD-A665EA626B5D}" type="datetimeFigureOut">
              <a:rPr lang="ru-RU" smtClean="0"/>
              <a:t>24.11.2022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4CB4BB-B265-438F-80B3-69DFAE22402A}" type="slidenum">
              <a:rPr lang="ru-RU" smtClean="0"/>
              <a:t>‹#›</a:t>
            </a:fld>
            <a:endParaRPr lang="ru-RU"/>
          </a:p>
        </p:txBody>
      </p:sp>
    </p:spTree>
    <p:extLst>
      <p:ext uri="{BB962C8B-B14F-4D97-AF65-F5344CB8AC3E}">
        <p14:creationId xmlns:p14="http://schemas.microsoft.com/office/powerpoint/2010/main" val="3149383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6B12EA4-B625-4877-A0BD-A665EA626B5D}" type="datetimeFigureOut">
              <a:rPr lang="ru-RU" smtClean="0"/>
              <a:t>24.11.2022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34CB4BB-B265-438F-80B3-69DFAE22402A}" type="slidenum">
              <a:rPr lang="ru-RU" smtClean="0"/>
              <a:t>‹#›</a:t>
            </a:fld>
            <a:endParaRPr lang="ru-RU"/>
          </a:p>
        </p:txBody>
      </p:sp>
    </p:spTree>
    <p:extLst>
      <p:ext uri="{BB962C8B-B14F-4D97-AF65-F5344CB8AC3E}">
        <p14:creationId xmlns:p14="http://schemas.microsoft.com/office/powerpoint/2010/main" val="3392613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6B12EA4-B625-4877-A0BD-A665EA626B5D}" type="datetimeFigureOut">
              <a:rPr lang="ru-RU" smtClean="0"/>
              <a:t>24.11.2022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34CB4BB-B265-438F-80B3-69DFAE22402A}" type="slidenum">
              <a:rPr lang="ru-RU" smtClean="0"/>
              <a:t>‹#›</a:t>
            </a:fld>
            <a:endParaRPr lang="ru-RU"/>
          </a:p>
        </p:txBody>
      </p:sp>
    </p:spTree>
    <p:extLst>
      <p:ext uri="{BB962C8B-B14F-4D97-AF65-F5344CB8AC3E}">
        <p14:creationId xmlns:p14="http://schemas.microsoft.com/office/powerpoint/2010/main" val="3724087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6B12EA4-B625-4877-A0BD-A665EA626B5D}" type="datetimeFigureOut">
              <a:rPr lang="ru-RU" smtClean="0"/>
              <a:t>24.11.2022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34CB4BB-B265-438F-80B3-69DFAE22402A}" type="slidenum">
              <a:rPr lang="ru-RU" smtClean="0"/>
              <a:t>‹#›</a:t>
            </a:fld>
            <a:endParaRPr lang="ru-RU"/>
          </a:p>
        </p:txBody>
      </p:sp>
    </p:spTree>
    <p:extLst>
      <p:ext uri="{BB962C8B-B14F-4D97-AF65-F5344CB8AC3E}">
        <p14:creationId xmlns:p14="http://schemas.microsoft.com/office/powerpoint/2010/main" val="2318156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B12EA4-B625-4877-A0BD-A665EA626B5D}" type="datetimeFigureOut">
              <a:rPr lang="ru-RU" smtClean="0"/>
              <a:t>24.11.2022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34CB4BB-B265-438F-80B3-69DFAE22402A}" type="slidenum">
              <a:rPr lang="ru-RU" smtClean="0"/>
              <a:t>‹#›</a:t>
            </a:fld>
            <a:endParaRPr lang="ru-RU"/>
          </a:p>
        </p:txBody>
      </p:sp>
    </p:spTree>
    <p:extLst>
      <p:ext uri="{BB962C8B-B14F-4D97-AF65-F5344CB8AC3E}">
        <p14:creationId xmlns:p14="http://schemas.microsoft.com/office/powerpoint/2010/main" val="2149510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06B12EA4-B625-4877-A0BD-A665EA626B5D}" type="datetimeFigureOut">
              <a:rPr lang="ru-RU" smtClean="0"/>
              <a:t>24.11.2022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34CB4BB-B265-438F-80B3-69DFAE22402A}" type="slidenum">
              <a:rPr lang="ru-RU" smtClean="0"/>
              <a:t>‹#›</a:t>
            </a:fld>
            <a:endParaRPr lang="ru-RU"/>
          </a:p>
        </p:txBody>
      </p:sp>
    </p:spTree>
    <p:extLst>
      <p:ext uri="{BB962C8B-B14F-4D97-AF65-F5344CB8AC3E}">
        <p14:creationId xmlns:p14="http://schemas.microsoft.com/office/powerpoint/2010/main" val="916868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6B12EA4-B625-4877-A0BD-A665EA626B5D}" type="datetimeFigureOut">
              <a:rPr lang="ru-RU" smtClean="0"/>
              <a:t>24.11.2022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34CB4BB-B265-438F-80B3-69DFAE22402A}" type="slidenum">
              <a:rPr lang="ru-RU" smtClean="0"/>
              <a:t>‹#›</a:t>
            </a:fld>
            <a:endParaRPr lang="ru-RU"/>
          </a:p>
        </p:txBody>
      </p:sp>
    </p:spTree>
    <p:extLst>
      <p:ext uri="{BB962C8B-B14F-4D97-AF65-F5344CB8AC3E}">
        <p14:creationId xmlns:p14="http://schemas.microsoft.com/office/powerpoint/2010/main" val="833133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6B12EA4-B625-4877-A0BD-A665EA626B5D}" type="datetimeFigureOut">
              <a:rPr lang="ru-RU" smtClean="0"/>
              <a:t>24.11.2022</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434CB4BB-B265-438F-80B3-69DFAE22402A}" type="slidenum">
              <a:rPr lang="ru-RU" smtClean="0"/>
              <a:t>‹#›</a:t>
            </a:fld>
            <a:endParaRPr lang="ru-RU"/>
          </a:p>
        </p:txBody>
      </p:sp>
    </p:spTree>
    <p:extLst>
      <p:ext uri="{BB962C8B-B14F-4D97-AF65-F5344CB8AC3E}">
        <p14:creationId xmlns:p14="http://schemas.microsoft.com/office/powerpoint/2010/main" val="206700902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youtu.be/DBkj0ZeTSs4" TargetMode="External"/><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youtu.be/CEPmTk" TargetMode="External"/><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18.png"/><Relationship Id="rId1" Type="http://schemas.openxmlformats.org/officeDocument/2006/relationships/slideLayout" Target="../slideLayouts/slideLayout10.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learningapps.org/display?v=p5x49kdkk22" TargetMode="Externa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learningapps.org/watch?v=p8fgfm81j22" TargetMode="Externa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hyperlink" Target="https://youtu.be/gfWiHgYQV5E"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slide" Target="slide8.xml"/><Relationship Id="rId3" Type="http://schemas.openxmlformats.org/officeDocument/2006/relationships/image" Target="../media/image4.jpeg"/><Relationship Id="rId7" Type="http://schemas.openxmlformats.org/officeDocument/2006/relationships/image" Target="../media/image6.jpeg"/><Relationship Id="rId12" Type="http://schemas.openxmlformats.org/officeDocument/2006/relationships/slide" Target="slide7.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slide" Target="slide6.xml"/><Relationship Id="rId5" Type="http://schemas.openxmlformats.org/officeDocument/2006/relationships/slide" Target="slide9.xml"/><Relationship Id="rId10" Type="http://schemas.openxmlformats.org/officeDocument/2006/relationships/image" Target="../media/image8.jpeg"/><Relationship Id="rId4" Type="http://schemas.openxmlformats.org/officeDocument/2006/relationships/slide" Target="slide5.xml"/><Relationship Id="rId9" Type="http://schemas.openxmlformats.org/officeDocument/2006/relationships/slide" Target="slide10.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 Target="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slide" Target="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 Target="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slide" Target="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03548" y="694144"/>
            <a:ext cx="7200800" cy="923330"/>
          </a:xfrm>
          <a:prstGeom prst="rect">
            <a:avLst/>
          </a:prstGeom>
          <a:noFill/>
        </p:spPr>
        <p:txBody>
          <a:bodyPr wrap="square" lIns="91440" tIns="45720" rIns="91440" bIns="45720">
            <a:spAutoFit/>
            <a:scene3d>
              <a:camera prst="orthographicFront"/>
              <a:lightRig rig="threePt" dir="t"/>
            </a:scene3d>
            <a:sp3d extrusionH="57150">
              <a:bevelT w="38100" h="38100" prst="relaxedInset"/>
            </a:sp3d>
          </a:bodyPr>
          <a:lstStyle/>
          <a:p>
            <a:pPr algn="ctr"/>
            <a:r>
              <a:rPr lang="tt-RU" sz="5400"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Bahnschrift Condensed" panose="020B0502040204020203" pitchFamily="34" charset="0"/>
              </a:rPr>
              <a:t> </a:t>
            </a:r>
            <a:endParaRPr lang="ru-RU" sz="5400" b="1" cap="all" spc="0"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Bahnschrift Condensed" panose="020B0502040204020203" pitchFamily="34" charset="0"/>
            </a:endParaRPr>
          </a:p>
        </p:txBody>
      </p:sp>
      <p:sp>
        <p:nvSpPr>
          <p:cNvPr id="4" name="TextBox 3"/>
          <p:cNvSpPr txBox="1"/>
          <p:nvPr/>
        </p:nvSpPr>
        <p:spPr>
          <a:xfrm>
            <a:off x="3861104" y="4509120"/>
            <a:ext cx="5256584" cy="461665"/>
          </a:xfrm>
          <a:prstGeom prst="rect">
            <a:avLst/>
          </a:prstGeom>
          <a:noFill/>
        </p:spPr>
        <p:txBody>
          <a:bodyPr wrap="square" rtlCol="0">
            <a:spAutoFit/>
          </a:bodyPr>
          <a:lstStyle/>
          <a:p>
            <a:r>
              <a:rPr lang="ru-RU" sz="2400" dirty="0" smtClean="0">
                <a:solidFill>
                  <a:schemeClr val="accent2">
                    <a:lumMod val="50000"/>
                  </a:schemeClr>
                </a:solidFill>
              </a:rPr>
              <a:t> </a:t>
            </a:r>
            <a:r>
              <a:rPr lang="ru-RU" sz="2400" dirty="0" smtClean="0">
                <a:solidFill>
                  <a:schemeClr val="tx1">
                    <a:lumMod val="75000"/>
                    <a:lumOff val="25000"/>
                  </a:schemeClr>
                </a:solidFill>
                <a:latin typeface="Times New Roman" panose="02020603050405020304" pitchFamily="18" charset="0"/>
                <a:cs typeface="Times New Roman" panose="02020603050405020304" pitchFamily="18" charset="0"/>
              </a:rPr>
              <a:t> </a:t>
            </a:r>
            <a:endParaRPr lang="ru-RU" sz="2400"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503548" y="4555286"/>
            <a:ext cx="1224136" cy="830997"/>
          </a:xfrm>
          <a:prstGeom prst="rect">
            <a:avLst/>
          </a:prstGeom>
          <a:noFill/>
        </p:spPr>
        <p:txBody>
          <a:bodyPr wrap="square" rtlCol="0">
            <a:spAutoFit/>
          </a:bodyPr>
          <a:lstStyle/>
          <a:p>
            <a:r>
              <a:rPr lang="ru-RU" sz="4800" dirty="0" smtClean="0">
                <a:solidFill>
                  <a:srgbClr val="FF0000"/>
                </a:solidFill>
                <a:latin typeface="Bahnschrift SemiBold Condensed" panose="020B0502040204020203" pitchFamily="34" charset="0"/>
              </a:rPr>
              <a:t>12+</a:t>
            </a:r>
            <a:endParaRPr lang="ru-RU" sz="4800" dirty="0">
              <a:solidFill>
                <a:srgbClr val="FF0000"/>
              </a:solidFill>
              <a:latin typeface="Bahnschrift SemiBold Condensed" panose="020B0502040204020203" pitchFamily="34" charset="0"/>
            </a:endParaRPr>
          </a:p>
        </p:txBody>
      </p:sp>
      <p:sp>
        <p:nvSpPr>
          <p:cNvPr id="9" name="5-конечная звезда 8"/>
          <p:cNvSpPr/>
          <p:nvPr/>
        </p:nvSpPr>
        <p:spPr>
          <a:xfrm>
            <a:off x="7812360" y="5229200"/>
            <a:ext cx="720080" cy="64807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право 9"/>
          <p:cNvSpPr/>
          <p:nvPr/>
        </p:nvSpPr>
        <p:spPr>
          <a:xfrm>
            <a:off x="6732240" y="5553236"/>
            <a:ext cx="1080120" cy="2485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TextBox 10"/>
          <p:cNvSpPr txBox="1"/>
          <p:nvPr/>
        </p:nvSpPr>
        <p:spPr>
          <a:xfrm>
            <a:off x="6660232" y="5085184"/>
            <a:ext cx="1044116" cy="461665"/>
          </a:xfrm>
          <a:prstGeom prst="rect">
            <a:avLst/>
          </a:prstGeom>
          <a:noFill/>
        </p:spPr>
        <p:txBody>
          <a:bodyPr wrap="square" rtlCol="0">
            <a:spAutoFit/>
          </a:bodyPr>
          <a:lstStyle/>
          <a:p>
            <a:pPr algn="ctr"/>
            <a:r>
              <a:rPr lang="ru-RU" sz="2400" dirty="0" smtClean="0">
                <a:solidFill>
                  <a:srgbClr val="00B050"/>
                </a:solidFill>
              </a:rPr>
              <a:t>бас</a:t>
            </a:r>
            <a:endParaRPr lang="ru-RU" sz="2400" dirty="0">
              <a:solidFill>
                <a:srgbClr val="00B050"/>
              </a:solidFill>
            </a:endParaRPr>
          </a:p>
        </p:txBody>
      </p:sp>
      <p:pic>
        <p:nvPicPr>
          <p:cNvPr id="1026" name="Picture 2" descr="https://tatarica.org/application/files/4915/5531/0243/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96263" y="10260"/>
            <a:ext cx="1727041" cy="2160241"/>
          </a:xfrm>
          <a:prstGeom prst="rect">
            <a:avLst/>
          </a:prstGeom>
          <a:noFill/>
          <a:extLst>
            <a:ext uri="{909E8E84-426E-40DD-AFC4-6F175D3DCCD1}">
              <a14:hiddenFill xmlns:a14="http://schemas.microsoft.com/office/drawing/2010/main">
                <a:solidFill>
                  <a:srgbClr val="FFFFFF"/>
                </a:solidFill>
              </a14:hiddenFill>
            </a:ext>
          </a:extLst>
        </p:spPr>
      </p:pic>
      <p:sp>
        <p:nvSpPr>
          <p:cNvPr id="17" name="Прямоугольник 16"/>
          <p:cNvSpPr/>
          <p:nvPr/>
        </p:nvSpPr>
        <p:spPr>
          <a:xfrm>
            <a:off x="915543" y="1284724"/>
            <a:ext cx="6480720" cy="3139321"/>
          </a:xfrm>
          <a:prstGeom prst="rect">
            <a:avLst/>
          </a:prstGeom>
        </p:spPr>
        <p:txBody>
          <a:bodyPr wrap="square">
            <a:spAutoFit/>
          </a:bodyPr>
          <a:lstStyle/>
          <a:p>
            <a:pPr lvl="0" algn="ctr"/>
            <a:r>
              <a:rPr lang="tt-RU" sz="3600" b="1" cap="all" dirty="0" smtClean="0">
                <a:ln w="9000" cmpd="sng">
                  <a:solidFill>
                    <a:srgbClr val="029676">
                      <a:shade val="50000"/>
                      <a:satMod val="120000"/>
                    </a:srgbClr>
                  </a:solidFill>
                  <a:prstDash val="solid"/>
                </a:ln>
                <a:solidFill>
                  <a:schemeClr val="accent2">
                    <a:lumMod val="50000"/>
                  </a:schemeClr>
                </a:solidFill>
                <a:effectLst>
                  <a:reflection blurRad="12700" stA="28000" endPos="45000" dist="1000" dir="5400000" sy="-100000" algn="bl" rotWithShape="0"/>
                </a:effectLst>
                <a:latin typeface="Bahnschrift Condensed" panose="020B0502040204020203" pitchFamily="34" charset="0"/>
              </a:rPr>
              <a:t>Электрон выставка</a:t>
            </a:r>
          </a:p>
          <a:p>
            <a:pPr lvl="0" algn="ctr"/>
            <a:r>
              <a:rPr lang="tt-RU" sz="3600" b="1" cap="all" dirty="0" smtClean="0">
                <a:ln w="9000" cmpd="sng">
                  <a:solidFill>
                    <a:srgbClr val="029676">
                      <a:shade val="50000"/>
                      <a:satMod val="120000"/>
                    </a:srgbClr>
                  </a:solidFill>
                  <a:prstDash val="solid"/>
                </a:ln>
                <a:solidFill>
                  <a:schemeClr val="accent2">
                    <a:lumMod val="50000"/>
                  </a:schemeClr>
                </a:solidFill>
                <a:effectLst>
                  <a:reflection blurRad="12700" stA="28000" endPos="45000" dist="1000" dir="5400000" sy="-100000" algn="bl" rotWithShape="0"/>
                </a:effectLst>
                <a:latin typeface="Bahnschrift Condensed" panose="020B0502040204020203" pitchFamily="34" charset="0"/>
              </a:rPr>
              <a:t> </a:t>
            </a:r>
            <a:r>
              <a:rPr lang="tt-RU" sz="5400" b="1" cap="all" dirty="0" smtClean="0">
                <a:ln w="9000" cmpd="sng">
                  <a:solidFill>
                    <a:srgbClr val="029676">
                      <a:shade val="50000"/>
                      <a:satMod val="120000"/>
                    </a:srgbClr>
                  </a:solidFill>
                  <a:prstDash val="solid"/>
                </a:ln>
                <a:solidFill>
                  <a:srgbClr val="FF0000"/>
                </a:solidFill>
                <a:effectLst>
                  <a:reflection blurRad="12700" stA="28000" endPos="45000" dist="1000" dir="5400000" sy="-100000" algn="bl" rotWithShape="0"/>
                </a:effectLst>
                <a:latin typeface="Bahnschrift Condensed" panose="020B0502040204020203" pitchFamily="34" charset="0"/>
              </a:rPr>
              <a:t>Шәүкәт </a:t>
            </a:r>
            <a:r>
              <a:rPr lang="tt-RU" sz="5400" b="1" cap="all" dirty="0">
                <a:ln w="9000" cmpd="sng">
                  <a:solidFill>
                    <a:srgbClr val="029676">
                      <a:shade val="50000"/>
                      <a:satMod val="120000"/>
                    </a:srgbClr>
                  </a:solidFill>
                  <a:prstDash val="solid"/>
                </a:ln>
                <a:solidFill>
                  <a:srgbClr val="FF0000"/>
                </a:solidFill>
                <a:effectLst>
                  <a:reflection blurRad="12700" stA="28000" endPos="45000" dist="1000" dir="5400000" sy="-100000" algn="bl" rotWithShape="0"/>
                </a:effectLst>
                <a:latin typeface="Bahnschrift Condensed" panose="020B0502040204020203" pitchFamily="34" charset="0"/>
              </a:rPr>
              <a:t>Биктимеров – </a:t>
            </a:r>
          </a:p>
          <a:p>
            <a:pPr lvl="0" algn="ctr"/>
            <a:r>
              <a:rPr lang="tt-RU" sz="5400" b="1" cap="all" dirty="0">
                <a:ln w="9000" cmpd="sng">
                  <a:solidFill>
                    <a:srgbClr val="029676">
                      <a:shade val="50000"/>
                      <a:satMod val="120000"/>
                    </a:srgbClr>
                  </a:solidFill>
                  <a:prstDash val="solid"/>
                </a:ln>
                <a:solidFill>
                  <a:srgbClr val="FF0000"/>
                </a:solidFill>
                <a:effectLst>
                  <a:reflection blurRad="12700" stA="28000" endPos="45000" dist="1000" dir="5400000" sy="-100000" algn="bl" rotWithShape="0"/>
                </a:effectLst>
                <a:latin typeface="Bahnschrift Condensed" panose="020B0502040204020203" pitchFamily="34" charset="0"/>
              </a:rPr>
              <a:t>театр сәнгатенең </a:t>
            </a:r>
            <a:endParaRPr lang="tt-RU" sz="5400" b="1" cap="all" dirty="0" smtClean="0">
              <a:ln w="9000" cmpd="sng">
                <a:solidFill>
                  <a:srgbClr val="029676">
                    <a:shade val="50000"/>
                    <a:satMod val="120000"/>
                  </a:srgbClr>
                </a:solidFill>
                <a:prstDash val="solid"/>
              </a:ln>
              <a:solidFill>
                <a:srgbClr val="FF0000"/>
              </a:solidFill>
              <a:effectLst>
                <a:reflection blurRad="12700" stA="28000" endPos="45000" dist="1000" dir="5400000" sy="-100000" algn="bl" rotWithShape="0"/>
              </a:effectLst>
              <a:latin typeface="Bahnschrift Condensed" panose="020B0502040204020203" pitchFamily="34" charset="0"/>
            </a:endParaRPr>
          </a:p>
          <a:p>
            <a:pPr lvl="0" algn="ctr"/>
            <a:r>
              <a:rPr lang="tt-RU" sz="5400" b="1" cap="all" dirty="0" smtClean="0">
                <a:ln w="9000" cmpd="sng">
                  <a:solidFill>
                    <a:srgbClr val="029676">
                      <a:shade val="50000"/>
                      <a:satMod val="120000"/>
                    </a:srgbClr>
                  </a:solidFill>
                  <a:prstDash val="solid"/>
                </a:ln>
                <a:solidFill>
                  <a:srgbClr val="FF0000"/>
                </a:solidFill>
                <a:effectLst>
                  <a:reflection blurRad="12700" stA="28000" endPos="45000" dist="1000" dir="5400000" sy="-100000" algn="bl" rotWithShape="0"/>
                </a:effectLst>
                <a:latin typeface="Bahnschrift Condensed" panose="020B0502040204020203" pitchFamily="34" charset="0"/>
              </a:rPr>
              <a:t>сүнмәс </a:t>
            </a:r>
            <a:r>
              <a:rPr lang="tt-RU" sz="5400" b="1" cap="all" dirty="0">
                <a:ln w="9000" cmpd="sng">
                  <a:solidFill>
                    <a:srgbClr val="029676">
                      <a:shade val="50000"/>
                      <a:satMod val="120000"/>
                    </a:srgbClr>
                  </a:solidFill>
                  <a:prstDash val="solid"/>
                </a:ln>
                <a:solidFill>
                  <a:srgbClr val="FF0000"/>
                </a:solidFill>
                <a:effectLst>
                  <a:reflection blurRad="12700" stA="28000" endPos="45000" dist="1000" dir="5400000" sy="-100000" algn="bl" rotWithShape="0"/>
                </a:effectLst>
                <a:latin typeface="Bahnschrift Condensed" panose="020B0502040204020203" pitchFamily="34" charset="0"/>
              </a:rPr>
              <a:t>йолдызы</a:t>
            </a:r>
            <a:endParaRPr lang="ru-RU" sz="5400" b="1" cap="all" dirty="0">
              <a:ln w="9000" cmpd="sng">
                <a:solidFill>
                  <a:srgbClr val="029676">
                    <a:shade val="50000"/>
                    <a:satMod val="120000"/>
                  </a:srgbClr>
                </a:solidFill>
                <a:prstDash val="solid"/>
              </a:ln>
              <a:solidFill>
                <a:srgbClr val="FF0000"/>
              </a:solidFill>
              <a:effectLst>
                <a:reflection blurRad="12700" stA="28000" endPos="45000" dist="1000" dir="5400000" sy="-100000" algn="bl" rotWithShape="0"/>
              </a:effectLst>
              <a:latin typeface="Bahnschrift Condensed" panose="020B0502040204020203" pitchFamily="34" charset="0"/>
            </a:endParaRPr>
          </a:p>
        </p:txBody>
      </p:sp>
      <p:sp>
        <p:nvSpPr>
          <p:cNvPr id="20" name="Заголовок 19"/>
          <p:cNvSpPr>
            <a:spLocks noGrp="1"/>
          </p:cNvSpPr>
          <p:nvPr>
            <p:ph type="title"/>
          </p:nvPr>
        </p:nvSpPr>
        <p:spPr>
          <a:xfrm>
            <a:off x="776049" y="107885"/>
            <a:ext cx="6316231" cy="660400"/>
          </a:xfrm>
        </p:spPr>
        <p:txBody>
          <a:bodyPr>
            <a:normAutofit fontScale="90000"/>
          </a:bodyPr>
          <a:lstStyle/>
          <a:p>
            <a:pPr algn="ctr"/>
            <a:r>
              <a:rPr lang="ru-RU" dirty="0" err="1" smtClean="0">
                <a:latin typeface="Bahnschrift SemiBold Condensed" panose="020B0502040204020203" pitchFamily="34" charset="0"/>
              </a:rPr>
              <a:t>Саба</a:t>
            </a:r>
            <a:r>
              <a:rPr lang="ru-RU" dirty="0" smtClean="0">
                <a:latin typeface="Bahnschrift SemiBold Condensed" panose="020B0502040204020203" pitchFamily="34" charset="0"/>
              </a:rPr>
              <a:t> районы </a:t>
            </a:r>
            <a:r>
              <a:rPr lang="ru-RU" dirty="0" err="1" smtClean="0">
                <a:latin typeface="Bahnschrift SemiBold Condensed" panose="020B0502040204020203" pitchFamily="34" charset="0"/>
              </a:rPr>
              <a:t>китапхан</a:t>
            </a:r>
            <a:r>
              <a:rPr lang="tt-RU" dirty="0" smtClean="0">
                <a:latin typeface="Bahnschrift SemiBold Condensed" panose="020B0502040204020203" pitchFamily="34" charset="0"/>
              </a:rPr>
              <a:t>әчеләре</a:t>
            </a:r>
            <a:br>
              <a:rPr lang="tt-RU" dirty="0" smtClean="0">
                <a:latin typeface="Bahnschrift SemiBold Condensed" panose="020B0502040204020203" pitchFamily="34" charset="0"/>
              </a:rPr>
            </a:br>
            <a:r>
              <a:rPr lang="tt-RU" dirty="0" smtClean="0">
                <a:latin typeface="Bahnschrift SemiBold Condensed" panose="020B0502040204020203" pitchFamily="34" charset="0"/>
              </a:rPr>
              <a:t/>
            </a:r>
            <a:br>
              <a:rPr lang="tt-RU" dirty="0" smtClean="0">
                <a:latin typeface="Bahnschrift SemiBold Condensed" panose="020B0502040204020203" pitchFamily="34" charset="0"/>
              </a:rPr>
            </a:br>
            <a:endParaRPr lang="ru-RU" dirty="0">
              <a:latin typeface="Bahnschrift SemiBold Condensed" panose="020B0502040204020203" pitchFamily="34" charset="0"/>
            </a:endParaRPr>
          </a:p>
        </p:txBody>
      </p:sp>
    </p:spTree>
    <p:extLst>
      <p:ext uri="{BB962C8B-B14F-4D97-AF65-F5344CB8AC3E}">
        <p14:creationId xmlns:p14="http://schemas.microsoft.com/office/powerpoint/2010/main" val="1136207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150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51920" y="1196752"/>
            <a:ext cx="4248472" cy="2862322"/>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Творческая жизнь </a:t>
            </a:r>
            <a:r>
              <a:rPr lang="ru-RU" dirty="0" err="1">
                <a:latin typeface="Times New Roman" panose="02020603050405020304" pitchFamily="18" charset="0"/>
                <a:cs typeface="Times New Roman" panose="02020603050405020304" pitchFamily="18" charset="0"/>
              </a:rPr>
              <a:t>Шауката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Биктимерова</a:t>
            </a:r>
            <a:r>
              <a:rPr lang="ru-RU" dirty="0">
                <a:latin typeface="Times New Roman" panose="02020603050405020304" pitchFamily="18" charset="0"/>
                <a:cs typeface="Times New Roman" panose="02020603050405020304" pitchFamily="18" charset="0"/>
              </a:rPr>
              <a:t> активно связана с большой общественной работой. Он избирался депутатом Казанского городского Совета, депутатом Верховного Совета ТАССР, депутатом Верховного совета СССР, работал председателем республиканской комиссии по шефской работе на селе и являлся членом Художественного совета театра. </a:t>
            </a:r>
          </a:p>
        </p:txBody>
      </p:sp>
      <p:pic>
        <p:nvPicPr>
          <p:cNvPr id="3" name="Рисунок 2" descr="C:\Users\Admin\Downloads\IMG-20221124-WA0058.jpg"/>
          <p:cNvPicPr/>
          <p:nvPr/>
        </p:nvPicPr>
        <p:blipFill rotWithShape="1">
          <a:blip r:embed="rId2">
            <a:extLst>
              <a:ext uri="{28A0092B-C50C-407E-A947-70E740481C1C}">
                <a14:useLocalDpi xmlns:a14="http://schemas.microsoft.com/office/drawing/2010/main" val="0"/>
              </a:ext>
            </a:extLst>
          </a:blip>
          <a:srcRect l="15645" t="14859" r="13690" b="11529"/>
          <a:stretch/>
        </p:blipFill>
        <p:spPr bwMode="auto">
          <a:xfrm>
            <a:off x="683568" y="404664"/>
            <a:ext cx="2797175" cy="3886200"/>
          </a:xfrm>
          <a:prstGeom prst="rect">
            <a:avLst/>
          </a:prstGeom>
          <a:noFill/>
          <a:ln>
            <a:noFill/>
          </a:ln>
          <a:extLst>
            <a:ext uri="{53640926-AAD7-44D8-BBD7-CCE9431645EC}">
              <a14:shadowObscured xmlns:a14="http://schemas.microsoft.com/office/drawing/2010/main"/>
            </a:ext>
          </a:extLst>
        </p:spPr>
      </p:pic>
      <p:sp>
        <p:nvSpPr>
          <p:cNvPr id="4" name="Стрелка влево 3">
            <a:hlinkClick r:id="rId3" action="ppaction://hlinksldjump"/>
          </p:cNvPr>
          <p:cNvSpPr/>
          <p:nvPr/>
        </p:nvSpPr>
        <p:spPr>
          <a:xfrm>
            <a:off x="7236296" y="5949280"/>
            <a:ext cx="1296144" cy="2160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816077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107783" y="1593065"/>
            <a:ext cx="5912489" cy="3568663"/>
          </a:xfrm>
          <a:prstGeom prst="rect">
            <a:avLst/>
          </a:prstGeom>
        </p:spPr>
      </p:pic>
      <p:sp>
        <p:nvSpPr>
          <p:cNvPr id="3" name="Прямоугольник 2"/>
          <p:cNvSpPr/>
          <p:nvPr/>
        </p:nvSpPr>
        <p:spPr>
          <a:xfrm>
            <a:off x="112909" y="-36753"/>
            <a:ext cx="7344816" cy="1569660"/>
          </a:xfrm>
          <a:prstGeom prst="rect">
            <a:avLst/>
          </a:prstGeom>
        </p:spPr>
        <p:txBody>
          <a:bodyPr wrap="square">
            <a:spAutoFit/>
          </a:bodyPr>
          <a:lstStyle/>
          <a:p>
            <a:pPr algn="ctr"/>
            <a:r>
              <a:rPr lang="ru-RU" sz="3200" dirty="0">
                <a:solidFill>
                  <a:schemeClr val="accent4">
                    <a:lumMod val="50000"/>
                  </a:schemeClr>
                </a:solidFill>
                <a:latin typeface="Bahnschrift Condensed" panose="020B0502040204020203" pitchFamily="34" charset="0"/>
                <a:cs typeface="Times New Roman" panose="02020603050405020304" pitchFamily="18" charset="0"/>
              </a:rPr>
              <a:t>«</a:t>
            </a:r>
            <a:r>
              <a:rPr lang="ru-RU" sz="3200" dirty="0" err="1">
                <a:solidFill>
                  <a:schemeClr val="accent4">
                    <a:lumMod val="50000"/>
                  </a:schemeClr>
                </a:solidFill>
                <a:latin typeface="Bahnschrift Condensed" panose="020B0502040204020203" pitchFamily="34" charset="0"/>
                <a:cs typeface="Times New Roman" panose="02020603050405020304" pitchFamily="18" charset="0"/>
              </a:rPr>
              <a:t>Әлдермештән</a:t>
            </a:r>
            <a:r>
              <a:rPr lang="ru-RU" sz="3200" dirty="0">
                <a:solidFill>
                  <a:schemeClr val="accent4">
                    <a:lumMod val="50000"/>
                  </a:schemeClr>
                </a:solidFill>
                <a:latin typeface="Bahnschrift Condensed" panose="020B0502040204020203" pitchFamily="34" charset="0"/>
                <a:cs typeface="Times New Roman" panose="02020603050405020304" pitchFamily="18" charset="0"/>
              </a:rPr>
              <a:t> </a:t>
            </a:r>
            <a:r>
              <a:rPr lang="ru-RU" sz="3200" dirty="0" err="1">
                <a:solidFill>
                  <a:schemeClr val="accent4">
                    <a:lumMod val="50000"/>
                  </a:schemeClr>
                </a:solidFill>
                <a:latin typeface="Bahnschrift Condensed" panose="020B0502040204020203" pitchFamily="34" charset="0"/>
                <a:cs typeface="Times New Roman" panose="02020603050405020304" pitchFamily="18" charset="0"/>
              </a:rPr>
              <a:t>Әлмәндәр</a:t>
            </a:r>
            <a:r>
              <a:rPr lang="ru-RU" sz="3200" dirty="0">
                <a:solidFill>
                  <a:schemeClr val="accent4">
                    <a:lumMod val="50000"/>
                  </a:schemeClr>
                </a:solidFill>
                <a:latin typeface="Bahnschrift Condensed" panose="020B0502040204020203" pitchFamily="34" charset="0"/>
                <a:cs typeface="Times New Roman" panose="02020603050405020304" pitchFamily="18" charset="0"/>
              </a:rPr>
              <a:t>» </a:t>
            </a:r>
            <a:r>
              <a:rPr lang="ru-RU" sz="3200" dirty="0" err="1">
                <a:solidFill>
                  <a:schemeClr val="accent4">
                    <a:lumMod val="50000"/>
                  </a:schemeClr>
                </a:solidFill>
                <a:latin typeface="Bahnschrift Condensed" panose="020B0502040204020203" pitchFamily="34" charset="0"/>
                <a:cs typeface="Times New Roman" panose="02020603050405020304" pitchFamily="18" charset="0"/>
              </a:rPr>
              <a:t>спектаклендәге</a:t>
            </a:r>
            <a:r>
              <a:rPr lang="ru-RU" sz="3200" dirty="0">
                <a:solidFill>
                  <a:schemeClr val="accent4">
                    <a:lumMod val="50000"/>
                  </a:schemeClr>
                </a:solidFill>
                <a:latin typeface="Bahnschrift Condensed" panose="020B0502040204020203" pitchFamily="34" charset="0"/>
                <a:cs typeface="Times New Roman" panose="02020603050405020304" pitchFamily="18" charset="0"/>
              </a:rPr>
              <a:t> </a:t>
            </a:r>
            <a:r>
              <a:rPr lang="ru-RU" sz="3200" dirty="0" err="1">
                <a:solidFill>
                  <a:schemeClr val="accent4">
                    <a:lumMod val="50000"/>
                  </a:schemeClr>
                </a:solidFill>
                <a:latin typeface="Bahnschrift Condensed" panose="020B0502040204020203" pitchFamily="34" charset="0"/>
                <a:cs typeface="Times New Roman" panose="02020603050405020304" pitchFamily="18" charset="0"/>
              </a:rPr>
              <a:t>Әлмәндәр</a:t>
            </a:r>
            <a:r>
              <a:rPr lang="ru-RU" sz="3200" dirty="0">
                <a:solidFill>
                  <a:schemeClr val="accent4">
                    <a:lumMod val="50000"/>
                  </a:schemeClr>
                </a:solidFill>
                <a:latin typeface="Bahnschrift Condensed" panose="020B0502040204020203" pitchFamily="34" charset="0"/>
                <a:cs typeface="Times New Roman" panose="02020603050405020304" pitchFamily="18" charset="0"/>
              </a:rPr>
              <a:t> роле </a:t>
            </a:r>
            <a:r>
              <a:rPr lang="ru-RU" sz="3200" dirty="0" err="1">
                <a:solidFill>
                  <a:schemeClr val="accent4">
                    <a:lumMod val="50000"/>
                  </a:schemeClr>
                </a:solidFill>
                <a:latin typeface="Bahnschrift Condensed" panose="020B0502040204020203" pitchFamily="34" charset="0"/>
                <a:cs typeface="Times New Roman" panose="02020603050405020304" pitchFamily="18" charset="0"/>
              </a:rPr>
              <a:t>өчен</a:t>
            </a:r>
            <a:r>
              <a:rPr lang="ru-RU" sz="3200" dirty="0">
                <a:solidFill>
                  <a:schemeClr val="accent4">
                    <a:lumMod val="50000"/>
                  </a:schemeClr>
                </a:solidFill>
                <a:latin typeface="Bahnschrift Condensed" panose="020B0502040204020203" pitchFamily="34" charset="0"/>
                <a:cs typeface="Times New Roman" panose="02020603050405020304" pitchFamily="18" charset="0"/>
              </a:rPr>
              <a:t> </a:t>
            </a:r>
            <a:r>
              <a:rPr lang="ru-RU" sz="3200" dirty="0" err="1">
                <a:solidFill>
                  <a:schemeClr val="accent4">
                    <a:lumMod val="50000"/>
                  </a:schemeClr>
                </a:solidFill>
                <a:latin typeface="Bahnschrift Condensed" panose="020B0502040204020203" pitchFamily="34" charset="0"/>
                <a:cs typeface="Times New Roman" panose="02020603050405020304" pitchFamily="18" charset="0"/>
              </a:rPr>
              <a:t>РСФСРның</a:t>
            </a:r>
            <a:r>
              <a:rPr lang="ru-RU" sz="3200" dirty="0">
                <a:solidFill>
                  <a:schemeClr val="accent4">
                    <a:lumMod val="50000"/>
                  </a:schemeClr>
                </a:solidFill>
                <a:latin typeface="Bahnschrift Condensed" panose="020B0502040204020203" pitchFamily="34" charset="0"/>
                <a:cs typeface="Times New Roman" panose="02020603050405020304" pitchFamily="18" charset="0"/>
              </a:rPr>
              <a:t> </a:t>
            </a:r>
            <a:r>
              <a:rPr lang="ru-RU" sz="3200" dirty="0" err="1">
                <a:solidFill>
                  <a:schemeClr val="accent4">
                    <a:lumMod val="50000"/>
                  </a:schemeClr>
                </a:solidFill>
                <a:latin typeface="Bahnschrift Condensed" panose="020B0502040204020203" pitchFamily="34" charset="0"/>
                <a:cs typeface="Times New Roman" panose="02020603050405020304" pitchFamily="18" charset="0"/>
              </a:rPr>
              <a:t>К.С.Станиславский</a:t>
            </a:r>
            <a:r>
              <a:rPr lang="ru-RU" sz="3200" dirty="0">
                <a:solidFill>
                  <a:schemeClr val="accent4">
                    <a:lumMod val="50000"/>
                  </a:schemeClr>
                </a:solidFill>
                <a:latin typeface="Bahnschrift Condensed" panose="020B0502040204020203" pitchFamily="34" charset="0"/>
                <a:cs typeface="Times New Roman" panose="02020603050405020304" pitchFamily="18" charset="0"/>
              </a:rPr>
              <a:t> </a:t>
            </a:r>
            <a:r>
              <a:rPr lang="ru-RU" sz="3200" dirty="0" err="1">
                <a:solidFill>
                  <a:schemeClr val="accent4">
                    <a:lumMod val="50000"/>
                  </a:schemeClr>
                </a:solidFill>
                <a:latin typeface="Bahnschrift Condensed" panose="020B0502040204020203" pitchFamily="34" charset="0"/>
                <a:cs typeface="Times New Roman" panose="02020603050405020304" pitchFamily="18" charset="0"/>
              </a:rPr>
              <a:t>исемендәге</a:t>
            </a:r>
            <a:r>
              <a:rPr lang="ru-RU" sz="3200" dirty="0">
                <a:solidFill>
                  <a:schemeClr val="accent4">
                    <a:lumMod val="50000"/>
                  </a:schemeClr>
                </a:solidFill>
                <a:latin typeface="Bahnschrift Condensed" panose="020B0502040204020203" pitchFamily="34" charset="0"/>
                <a:cs typeface="Times New Roman" panose="02020603050405020304" pitchFamily="18" charset="0"/>
              </a:rPr>
              <a:t> </a:t>
            </a:r>
            <a:r>
              <a:rPr lang="ru-RU" sz="3200" dirty="0" err="1">
                <a:solidFill>
                  <a:schemeClr val="accent4">
                    <a:lumMod val="50000"/>
                  </a:schemeClr>
                </a:solidFill>
                <a:latin typeface="Bahnschrift Condensed" panose="020B0502040204020203" pitchFamily="34" charset="0"/>
                <a:cs typeface="Times New Roman" panose="02020603050405020304" pitchFamily="18" charset="0"/>
              </a:rPr>
              <a:t>Дәүләт</a:t>
            </a:r>
            <a:r>
              <a:rPr lang="ru-RU" sz="3200" dirty="0">
                <a:solidFill>
                  <a:schemeClr val="accent4">
                    <a:lumMod val="50000"/>
                  </a:schemeClr>
                </a:solidFill>
                <a:latin typeface="Bahnschrift Condensed" panose="020B0502040204020203" pitchFamily="34" charset="0"/>
                <a:cs typeface="Times New Roman" panose="02020603050405020304" pitchFamily="18" charset="0"/>
              </a:rPr>
              <a:t> </a:t>
            </a:r>
            <a:r>
              <a:rPr lang="ru-RU" sz="3200" dirty="0" err="1">
                <a:solidFill>
                  <a:schemeClr val="accent4">
                    <a:lumMod val="50000"/>
                  </a:schemeClr>
                </a:solidFill>
                <a:latin typeface="Bahnschrift Condensed" panose="020B0502040204020203" pitchFamily="34" charset="0"/>
                <a:cs typeface="Times New Roman" panose="02020603050405020304" pitchFamily="18" charset="0"/>
              </a:rPr>
              <a:t>премиясе</a:t>
            </a:r>
            <a:r>
              <a:rPr lang="ru-RU" sz="3200" dirty="0">
                <a:solidFill>
                  <a:schemeClr val="accent4">
                    <a:lumMod val="50000"/>
                  </a:schemeClr>
                </a:solidFill>
                <a:latin typeface="Bahnschrift Condensed" panose="020B0502040204020203" pitchFamily="34" charset="0"/>
                <a:cs typeface="Times New Roman" panose="02020603050405020304" pitchFamily="18" charset="0"/>
              </a:rPr>
              <a:t> </a:t>
            </a:r>
            <a:r>
              <a:rPr lang="ru-RU" sz="3200" dirty="0" err="1">
                <a:solidFill>
                  <a:schemeClr val="accent4">
                    <a:lumMod val="50000"/>
                  </a:schemeClr>
                </a:solidFill>
                <a:latin typeface="Bahnschrift Condensed" panose="020B0502040204020203" pitchFamily="34" charset="0"/>
                <a:cs typeface="Times New Roman" panose="02020603050405020304" pitchFamily="18" charset="0"/>
              </a:rPr>
              <a:t>белән</a:t>
            </a:r>
            <a:r>
              <a:rPr lang="ru-RU" sz="3200" dirty="0">
                <a:solidFill>
                  <a:schemeClr val="accent4">
                    <a:lumMod val="50000"/>
                  </a:schemeClr>
                </a:solidFill>
                <a:latin typeface="Bahnschrift Condensed" panose="020B0502040204020203" pitchFamily="34" charset="0"/>
                <a:cs typeface="Times New Roman" panose="02020603050405020304" pitchFamily="18" charset="0"/>
              </a:rPr>
              <a:t> </a:t>
            </a:r>
            <a:r>
              <a:rPr lang="ru-RU" sz="3200" dirty="0" err="1">
                <a:solidFill>
                  <a:schemeClr val="accent4">
                    <a:lumMod val="50000"/>
                  </a:schemeClr>
                </a:solidFill>
                <a:latin typeface="Bahnschrift Condensed" panose="020B0502040204020203" pitchFamily="34" charset="0"/>
                <a:cs typeface="Times New Roman" panose="02020603050405020304" pitchFamily="18" charset="0"/>
              </a:rPr>
              <a:t>бүләкләнә</a:t>
            </a:r>
            <a:r>
              <a:rPr lang="ru-RU" sz="3200" dirty="0">
                <a:solidFill>
                  <a:schemeClr val="accent4">
                    <a:lumMod val="50000"/>
                  </a:schemeClr>
                </a:solidFill>
                <a:latin typeface="Bahnschrift Condensed" panose="020B0502040204020203" pitchFamily="34" charset="0"/>
                <a:cs typeface="Times New Roman" panose="02020603050405020304" pitchFamily="18" charset="0"/>
              </a:rPr>
              <a:t>.</a:t>
            </a:r>
          </a:p>
        </p:txBody>
      </p:sp>
      <p:sp>
        <p:nvSpPr>
          <p:cNvPr id="4" name="5-конечная звезда 3">
            <a:hlinkClick r:id="rId3"/>
          </p:cNvPr>
          <p:cNvSpPr/>
          <p:nvPr/>
        </p:nvSpPr>
        <p:spPr>
          <a:xfrm>
            <a:off x="6660232" y="4801688"/>
            <a:ext cx="864096" cy="72008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5-конечная звезда 4">
            <a:hlinkClick r:id="rId3"/>
          </p:cNvPr>
          <p:cNvSpPr/>
          <p:nvPr/>
        </p:nvSpPr>
        <p:spPr>
          <a:xfrm>
            <a:off x="531634" y="5479952"/>
            <a:ext cx="864096" cy="72008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Заголовок 5"/>
          <p:cNvSpPr>
            <a:spLocks noGrp="1"/>
          </p:cNvSpPr>
          <p:nvPr>
            <p:ph type="title"/>
          </p:nvPr>
        </p:nvSpPr>
        <p:spPr>
          <a:xfrm>
            <a:off x="1398143" y="5479952"/>
            <a:ext cx="6347714" cy="1320800"/>
          </a:xfrm>
        </p:spPr>
        <p:txBody>
          <a:bodyPr>
            <a:normAutofit/>
          </a:bodyPr>
          <a:lstStyle/>
          <a:p>
            <a:r>
              <a:rPr lang="tt-RU" sz="2400" dirty="0" smtClean="0">
                <a:solidFill>
                  <a:schemeClr val="accent4">
                    <a:lumMod val="50000"/>
                  </a:schemeClr>
                </a:solidFill>
                <a:latin typeface="Bahnschrift SemiBold Condensed" panose="020B0502040204020203" pitchFamily="34" charset="0"/>
              </a:rPr>
              <a:t>Элеге йолдызга бассагыз, сез “Әлдермештән Әлмәндәр” спектакелен карый аласыз</a:t>
            </a:r>
            <a:endParaRPr lang="ru-RU" sz="2400" dirty="0">
              <a:solidFill>
                <a:schemeClr val="accent4">
                  <a:lumMod val="50000"/>
                </a:schemeClr>
              </a:solidFill>
              <a:latin typeface="Bahnschrift SemiBold Condensed" panose="020B0502040204020203" pitchFamily="34" charset="0"/>
            </a:endParaRPr>
          </a:p>
        </p:txBody>
      </p:sp>
    </p:spTree>
    <p:extLst>
      <p:ext uri="{BB962C8B-B14F-4D97-AF65-F5344CB8AC3E}">
        <p14:creationId xmlns:p14="http://schemas.microsoft.com/office/powerpoint/2010/main" val="37221083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txBox="1">
            <a:spLocks noGrp="1"/>
          </p:cNvSpPr>
          <p:nvPr>
            <p:ph type="title"/>
          </p:nvPr>
        </p:nvSpPr>
        <p:spPr>
          <a:xfrm>
            <a:off x="971600" y="32411"/>
            <a:ext cx="6264696" cy="1754326"/>
          </a:xfrm>
          <a:prstGeom prst="rect">
            <a:avLst/>
          </a:prstGeom>
          <a:noFill/>
        </p:spPr>
        <p:txBody>
          <a:bodyPr wrap="square" rtlCol="0">
            <a:spAutoFit/>
          </a:bodyPr>
          <a:lstStyle/>
          <a:p>
            <a:pPr algn="ctr"/>
            <a:r>
              <a:rPr lang="ru-RU" sz="3600" dirty="0" err="1" smtClean="0">
                <a:solidFill>
                  <a:schemeClr val="accent4">
                    <a:lumMod val="50000"/>
                  </a:schemeClr>
                </a:solidFill>
                <a:latin typeface="Bahnschrift Condensed" panose="020B0502040204020203" pitchFamily="34" charset="0"/>
              </a:rPr>
              <a:t>Кәрим</a:t>
            </a:r>
            <a:r>
              <a:rPr lang="ru-RU" sz="3600" dirty="0" smtClean="0">
                <a:solidFill>
                  <a:schemeClr val="accent4">
                    <a:lumMod val="50000"/>
                  </a:schemeClr>
                </a:solidFill>
                <a:latin typeface="Bahnschrift Condensed" panose="020B0502040204020203" pitchFamily="34" charset="0"/>
              </a:rPr>
              <a:t> </a:t>
            </a:r>
            <a:r>
              <a:rPr lang="ru-RU" sz="3600" dirty="0" err="1" smtClean="0">
                <a:solidFill>
                  <a:schemeClr val="accent4">
                    <a:lumMod val="50000"/>
                  </a:schemeClr>
                </a:solidFill>
                <a:latin typeface="Bahnschrift Condensed" panose="020B0502040204020203" pitchFamily="34" charset="0"/>
              </a:rPr>
              <a:t>Тинчуринны</a:t>
            </a:r>
            <a:r>
              <a:rPr lang="tt-RU" sz="3600" dirty="0" smtClean="0">
                <a:solidFill>
                  <a:schemeClr val="accent4">
                    <a:lumMod val="50000"/>
                  </a:schemeClr>
                </a:solidFill>
                <a:latin typeface="Bahnschrift Condensed" panose="020B0502040204020203" pitchFamily="34" charset="0"/>
              </a:rPr>
              <a:t>ң </a:t>
            </a:r>
            <a:r>
              <a:rPr lang="ru-RU" sz="3600" dirty="0" smtClean="0">
                <a:solidFill>
                  <a:schemeClr val="accent4">
                    <a:lumMod val="50000"/>
                  </a:schemeClr>
                </a:solidFill>
                <a:latin typeface="Bahnschrift Condensed" panose="020B0502040204020203" pitchFamily="34" charset="0"/>
              </a:rPr>
              <a:t>«</a:t>
            </a:r>
            <a:r>
              <a:rPr lang="ru-RU" sz="3600" dirty="0" err="1" smtClean="0">
                <a:solidFill>
                  <a:schemeClr val="accent4">
                    <a:lumMod val="50000"/>
                  </a:schemeClr>
                </a:solidFill>
                <a:latin typeface="Bahnschrift Condensed" panose="020B0502040204020203" pitchFamily="34" charset="0"/>
              </a:rPr>
              <a:t>Зәңгәр</a:t>
            </a:r>
            <a:r>
              <a:rPr lang="ru-RU" sz="3600" dirty="0" smtClean="0">
                <a:solidFill>
                  <a:schemeClr val="accent4">
                    <a:lumMod val="50000"/>
                  </a:schemeClr>
                </a:solidFill>
                <a:latin typeface="Bahnschrift Condensed" panose="020B0502040204020203" pitchFamily="34" charset="0"/>
              </a:rPr>
              <a:t> </a:t>
            </a:r>
            <a:r>
              <a:rPr lang="ru-RU" sz="3600" dirty="0" err="1">
                <a:solidFill>
                  <a:schemeClr val="accent4">
                    <a:lumMod val="50000"/>
                  </a:schemeClr>
                </a:solidFill>
                <a:latin typeface="Bahnschrift Condensed" panose="020B0502040204020203" pitchFamily="34" charset="0"/>
              </a:rPr>
              <a:t>шәл</a:t>
            </a:r>
            <a:r>
              <a:rPr lang="ru-RU" sz="3600" dirty="0" smtClean="0">
                <a:solidFill>
                  <a:schemeClr val="accent4">
                    <a:lumMod val="50000"/>
                  </a:schemeClr>
                </a:solidFill>
                <a:latin typeface="Bahnschrift Condensed" panose="020B0502040204020203" pitchFamily="34" charset="0"/>
              </a:rPr>
              <a:t>» </a:t>
            </a:r>
            <a:r>
              <a:rPr lang="ru-RU" sz="3600" dirty="0" err="1" smtClean="0">
                <a:solidFill>
                  <a:schemeClr val="accent4">
                    <a:lumMod val="50000"/>
                  </a:schemeClr>
                </a:solidFill>
                <a:latin typeface="Bahnschrift Condensed" panose="020B0502040204020203" pitchFamily="34" charset="0"/>
              </a:rPr>
              <a:t>спектакелендә</a:t>
            </a:r>
            <a:r>
              <a:rPr lang="ru-RU" sz="3600" dirty="0" smtClean="0">
                <a:solidFill>
                  <a:schemeClr val="accent4">
                    <a:lumMod val="50000"/>
                  </a:schemeClr>
                </a:solidFill>
                <a:latin typeface="Bahnschrift Condensed" panose="020B0502040204020203" pitchFamily="34" charset="0"/>
              </a:rPr>
              <a:t> Ишан роле </a:t>
            </a:r>
            <a:endParaRPr lang="ru-RU" sz="3600" dirty="0">
              <a:solidFill>
                <a:schemeClr val="accent4">
                  <a:lumMod val="50000"/>
                </a:schemeClr>
              </a:solidFill>
              <a:latin typeface="Bahnschrift Condensed" panose="020B0502040204020203" pitchFamily="34" charset="0"/>
            </a:endParaRPr>
          </a:p>
          <a:p>
            <a:endParaRPr lang="ru-RU" dirty="0"/>
          </a:p>
        </p:txBody>
      </p:sp>
      <p:pic>
        <p:nvPicPr>
          <p:cNvPr id="4" name="Рисунок 3"/>
          <p:cNvPicPr>
            <a:picLocks noChangeAspect="1"/>
          </p:cNvPicPr>
          <p:nvPr/>
        </p:nvPicPr>
        <p:blipFill>
          <a:blip r:embed="rId2"/>
          <a:stretch>
            <a:fillRect/>
          </a:stretch>
        </p:blipFill>
        <p:spPr>
          <a:xfrm>
            <a:off x="1259619" y="1196752"/>
            <a:ext cx="5976677" cy="3795946"/>
          </a:xfrm>
          <a:prstGeom prst="rect">
            <a:avLst/>
          </a:prstGeom>
        </p:spPr>
      </p:pic>
      <p:sp>
        <p:nvSpPr>
          <p:cNvPr id="5" name="Прямоугольник 4"/>
          <p:cNvSpPr/>
          <p:nvPr/>
        </p:nvSpPr>
        <p:spPr>
          <a:xfrm>
            <a:off x="1961957" y="5280394"/>
            <a:ext cx="4572000" cy="830997"/>
          </a:xfrm>
          <a:prstGeom prst="rect">
            <a:avLst/>
          </a:prstGeom>
        </p:spPr>
        <p:txBody>
          <a:bodyPr>
            <a:spAutoFit/>
          </a:bodyPr>
          <a:lstStyle/>
          <a:p>
            <a:r>
              <a:rPr lang="tt-RU" sz="2400" dirty="0">
                <a:solidFill>
                  <a:srgbClr val="029676">
                    <a:lumMod val="50000"/>
                  </a:srgbClr>
                </a:solidFill>
                <a:latin typeface="Bahnschrift SemiBold Condensed" panose="020B0502040204020203" pitchFamily="34" charset="0"/>
                <a:ea typeface="+mj-ea"/>
                <a:cs typeface="+mj-cs"/>
              </a:rPr>
              <a:t>Элеге йолдызга бассагыз, сез </a:t>
            </a:r>
            <a:r>
              <a:rPr lang="tt-RU" sz="2400" dirty="0" smtClean="0">
                <a:solidFill>
                  <a:srgbClr val="029676">
                    <a:lumMod val="50000"/>
                  </a:srgbClr>
                </a:solidFill>
                <a:latin typeface="Bahnschrift SemiBold Condensed" panose="020B0502040204020203" pitchFamily="34" charset="0"/>
                <a:ea typeface="+mj-ea"/>
                <a:cs typeface="+mj-cs"/>
              </a:rPr>
              <a:t>“Зәңгәр шәл” </a:t>
            </a:r>
            <a:r>
              <a:rPr lang="tt-RU" sz="2400" dirty="0">
                <a:solidFill>
                  <a:srgbClr val="029676">
                    <a:lumMod val="50000"/>
                  </a:srgbClr>
                </a:solidFill>
                <a:latin typeface="Bahnschrift SemiBold Condensed" panose="020B0502040204020203" pitchFamily="34" charset="0"/>
                <a:ea typeface="+mj-ea"/>
                <a:cs typeface="+mj-cs"/>
              </a:rPr>
              <a:t>спектакелен карый аласыз</a:t>
            </a:r>
            <a:endParaRPr lang="ru-RU" dirty="0"/>
          </a:p>
        </p:txBody>
      </p:sp>
      <p:sp>
        <p:nvSpPr>
          <p:cNvPr id="7" name="5-конечная звезда 6">
            <a:hlinkClick r:id="rId3"/>
          </p:cNvPr>
          <p:cNvSpPr/>
          <p:nvPr/>
        </p:nvSpPr>
        <p:spPr>
          <a:xfrm>
            <a:off x="6803994" y="4654779"/>
            <a:ext cx="864604" cy="733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0000"/>
              </a:solidFill>
            </a:endParaRPr>
          </a:p>
        </p:txBody>
      </p:sp>
      <p:sp>
        <p:nvSpPr>
          <p:cNvPr id="8" name="5-конечная звезда 7">
            <a:hlinkClick r:id="rId3"/>
          </p:cNvPr>
          <p:cNvSpPr/>
          <p:nvPr/>
        </p:nvSpPr>
        <p:spPr>
          <a:xfrm>
            <a:off x="971600" y="5329027"/>
            <a:ext cx="864604" cy="733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0000"/>
              </a:solidFill>
            </a:endParaRPr>
          </a:p>
        </p:txBody>
      </p:sp>
    </p:spTree>
    <p:extLst>
      <p:ext uri="{BB962C8B-B14F-4D97-AF65-F5344CB8AC3E}">
        <p14:creationId xmlns:p14="http://schemas.microsoft.com/office/powerpoint/2010/main" val="19142862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916832"/>
            <a:ext cx="5832648" cy="2232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5-конечная звезда 3">
            <a:hlinkClick r:id="rId3" action="ppaction://hlinksldjump"/>
          </p:cNvPr>
          <p:cNvSpPr/>
          <p:nvPr/>
        </p:nvSpPr>
        <p:spPr>
          <a:xfrm>
            <a:off x="6288584" y="3843124"/>
            <a:ext cx="1163736" cy="109804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Заголовок 2"/>
          <p:cNvSpPr>
            <a:spLocks noGrp="1"/>
          </p:cNvSpPr>
          <p:nvPr>
            <p:ph type="title"/>
          </p:nvPr>
        </p:nvSpPr>
        <p:spPr>
          <a:xfrm>
            <a:off x="609600" y="609600"/>
            <a:ext cx="6347714" cy="986554"/>
          </a:xfrm>
        </p:spPr>
        <p:txBody>
          <a:bodyPr>
            <a:normAutofit fontScale="90000"/>
          </a:bodyPr>
          <a:lstStyle/>
          <a:p>
            <a:pPr algn="ctr"/>
            <a:r>
              <a:rPr lang="tt-RU" dirty="0" smtClean="0">
                <a:solidFill>
                  <a:schemeClr val="accent4">
                    <a:lumMod val="50000"/>
                  </a:schemeClr>
                </a:solidFill>
                <a:latin typeface="Bahnschrift SemiBold Condensed" panose="020B0502040204020203" pitchFamily="34" charset="0"/>
              </a:rPr>
              <a:t>Сезгә ребус тәкъдим итәбез</a:t>
            </a:r>
            <a:endParaRPr lang="ru-RU" dirty="0">
              <a:solidFill>
                <a:schemeClr val="accent4">
                  <a:lumMod val="50000"/>
                </a:schemeClr>
              </a:solidFill>
              <a:latin typeface="Bahnschrift SemiBold Condensed" panose="020B0502040204020203" pitchFamily="34" charset="0"/>
            </a:endParaRPr>
          </a:p>
        </p:txBody>
      </p:sp>
      <p:sp>
        <p:nvSpPr>
          <p:cNvPr id="5" name="Текст 4"/>
          <p:cNvSpPr>
            <a:spLocks noGrp="1"/>
          </p:cNvSpPr>
          <p:nvPr>
            <p:ph type="body" idx="1"/>
          </p:nvPr>
        </p:nvSpPr>
        <p:spPr>
          <a:xfrm>
            <a:off x="1187624" y="4501240"/>
            <a:ext cx="6347714" cy="1570962"/>
          </a:xfrm>
        </p:spPr>
        <p:txBody>
          <a:bodyPr>
            <a:normAutofit/>
          </a:bodyPr>
          <a:lstStyle/>
          <a:p>
            <a:r>
              <a:rPr lang="tt-RU" sz="2800" dirty="0" smtClean="0">
                <a:solidFill>
                  <a:schemeClr val="accent4">
                    <a:lumMod val="50000"/>
                  </a:schemeClr>
                </a:solidFill>
                <a:latin typeface="Bahnschrift SemiBold Condensed" panose="020B0502040204020203" pitchFamily="34" charset="0"/>
              </a:rPr>
              <a:t>Җавабын йолдызга басып тикшерергә була</a:t>
            </a:r>
            <a:endParaRPr lang="ru-RU" sz="2800" dirty="0">
              <a:solidFill>
                <a:schemeClr val="accent4">
                  <a:lumMod val="50000"/>
                </a:schemeClr>
              </a:solidFill>
              <a:latin typeface="Bahnschrift SemiBold Condensed" panose="020B0502040204020203" pitchFamily="34" charset="0"/>
            </a:endParaRPr>
          </a:p>
        </p:txBody>
      </p:sp>
      <p:pic>
        <p:nvPicPr>
          <p:cNvPr id="6" name="Рисунок 5"/>
          <p:cNvPicPr>
            <a:picLocks noChangeAspect="1"/>
          </p:cNvPicPr>
          <p:nvPr/>
        </p:nvPicPr>
        <p:blipFill>
          <a:blip r:embed="rId4"/>
          <a:stretch>
            <a:fillRect/>
          </a:stretch>
        </p:blipFill>
        <p:spPr>
          <a:xfrm>
            <a:off x="337631" y="4852152"/>
            <a:ext cx="859611" cy="701101"/>
          </a:xfrm>
          <a:prstGeom prst="rect">
            <a:avLst/>
          </a:prstGeom>
        </p:spPr>
      </p:pic>
    </p:spTree>
    <p:extLst>
      <p:ext uri="{BB962C8B-B14F-4D97-AF65-F5344CB8AC3E}">
        <p14:creationId xmlns:p14="http://schemas.microsoft.com/office/powerpoint/2010/main" val="32999188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476672"/>
            <a:ext cx="6408711" cy="1107996"/>
          </a:xfrm>
          <a:prstGeom prst="rect">
            <a:avLst/>
          </a:prstGeom>
        </p:spPr>
        <p:txBody>
          <a:bodyPr wrap="square">
            <a:spAutoFit/>
          </a:bodyPr>
          <a:lstStyle/>
          <a:p>
            <a:pPr algn="ctr"/>
            <a:r>
              <a:rPr lang="ru-RU" sz="6600" b="1" dirty="0" smtClean="0">
                <a:ln w="11430"/>
                <a:solidFill>
                  <a:schemeClr val="accent4">
                    <a:lumMod val="75000"/>
                  </a:schemeClr>
                </a:solidFill>
                <a:effectLst>
                  <a:outerShdw blurRad="80000" dist="40000" dir="5040000" algn="tl">
                    <a:srgbClr val="000000">
                      <a:alpha val="30000"/>
                    </a:srgbClr>
                  </a:outerShdw>
                </a:effectLst>
                <a:latin typeface="Bahnschrift SemiBold Condensed" panose="020B0502040204020203" pitchFamily="34" charset="0"/>
              </a:rPr>
              <a:t>Театр</a:t>
            </a:r>
            <a:endParaRPr lang="ru-RU" sz="6600" b="1" dirty="0">
              <a:ln w="11430"/>
              <a:solidFill>
                <a:schemeClr val="accent4">
                  <a:lumMod val="75000"/>
                </a:schemeClr>
              </a:solidFill>
              <a:effectLst>
                <a:outerShdw blurRad="80000" dist="40000" dir="5040000" algn="tl">
                  <a:srgbClr val="000000">
                    <a:alpha val="30000"/>
                  </a:srgbClr>
                </a:outerShdw>
              </a:effectLst>
              <a:latin typeface="Bahnschrift SemiBold Condensed" panose="020B0502040204020203" pitchFamily="34" charset="0"/>
            </a:endParaRPr>
          </a:p>
        </p:txBody>
      </p:sp>
      <p:pic>
        <p:nvPicPr>
          <p:cNvPr id="3" name="Picture 2" descr="C:\Users\admin\Desktop\zhizn-teatr-v2.ori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3" y="1584668"/>
            <a:ext cx="5976664" cy="3831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9188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484784"/>
            <a:ext cx="8280920" cy="1200329"/>
          </a:xfrm>
          <a:prstGeom prst="rect">
            <a:avLst/>
          </a:prstGeom>
        </p:spPr>
        <p:txBody>
          <a:bodyPr wrap="square">
            <a:spAutoFit/>
          </a:bodyPr>
          <a:lstStyle/>
          <a:p>
            <a:pPr algn="ctr"/>
            <a:r>
              <a:rPr lang="ru-RU" sz="2400" dirty="0" smtClean="0">
                <a:solidFill>
                  <a:srgbClr val="FF0000"/>
                </a:solidFill>
                <a:latin typeface="Bahnschrift SemiCondensed" panose="020B0502040204020203" pitchFamily="34" charset="0"/>
              </a:rPr>
              <a:t>Электрон выставка </a:t>
            </a:r>
            <a:r>
              <a:rPr lang="ru-RU" sz="2400" dirty="0" err="1" smtClean="0">
                <a:solidFill>
                  <a:srgbClr val="FF0000"/>
                </a:solidFill>
                <a:latin typeface="Bahnschrift SemiCondensed" panose="020B0502040204020203" pitchFamily="34" charset="0"/>
              </a:rPr>
              <a:t>белән</a:t>
            </a:r>
            <a:r>
              <a:rPr lang="ru-RU" sz="2400" dirty="0" smtClean="0">
                <a:solidFill>
                  <a:srgbClr val="FF0000"/>
                </a:solidFill>
                <a:latin typeface="Bahnschrift SemiCondensed" panose="020B0502040204020203" pitchFamily="34" charset="0"/>
              </a:rPr>
              <a:t> </a:t>
            </a:r>
            <a:r>
              <a:rPr lang="ru-RU" sz="2400" dirty="0" err="1" smtClean="0">
                <a:solidFill>
                  <a:srgbClr val="FF0000"/>
                </a:solidFill>
                <a:latin typeface="Bahnschrift SemiCondensed" panose="020B0502040204020203" pitchFamily="34" charset="0"/>
              </a:rPr>
              <a:t>танышканнан</a:t>
            </a:r>
            <a:r>
              <a:rPr lang="ru-RU" sz="2400" dirty="0" smtClean="0">
                <a:solidFill>
                  <a:srgbClr val="FF0000"/>
                </a:solidFill>
                <a:latin typeface="Bahnschrift SemiCondensed" panose="020B0502040204020203" pitchFamily="34" charset="0"/>
              </a:rPr>
              <a:t> </a:t>
            </a:r>
            <a:r>
              <a:rPr lang="ru-RU" sz="2400" dirty="0" err="1" smtClean="0">
                <a:solidFill>
                  <a:srgbClr val="FF0000"/>
                </a:solidFill>
                <a:latin typeface="Bahnschrift SemiCondensed" panose="020B0502040204020203" pitchFamily="34" charset="0"/>
              </a:rPr>
              <a:t>соң</a:t>
            </a:r>
            <a:r>
              <a:rPr lang="ru-RU" sz="2400" dirty="0" smtClean="0">
                <a:solidFill>
                  <a:srgbClr val="FF0000"/>
                </a:solidFill>
                <a:latin typeface="Bahnschrift SemiCondensed" panose="020B0502040204020203" pitchFamily="34" charset="0"/>
              </a:rPr>
              <a:t>,</a:t>
            </a:r>
          </a:p>
          <a:p>
            <a:pPr algn="ctr"/>
            <a:r>
              <a:rPr lang="ru-RU" sz="2400" dirty="0" err="1" smtClean="0">
                <a:solidFill>
                  <a:srgbClr val="FF0000"/>
                </a:solidFill>
                <a:latin typeface="Bahnschrift SemiCondensed" panose="020B0502040204020203" pitchFamily="34" charset="0"/>
              </a:rPr>
              <a:t>Ш.Биктимеров</a:t>
            </a:r>
            <a:r>
              <a:rPr lang="ru-RU" sz="2400" dirty="0" smtClean="0">
                <a:solidFill>
                  <a:srgbClr val="FF0000"/>
                </a:solidFill>
                <a:latin typeface="Bahnschrift SemiCondensed" panose="020B0502040204020203" pitchFamily="34" charset="0"/>
              </a:rPr>
              <a:t> </a:t>
            </a:r>
            <a:r>
              <a:rPr lang="ru-RU" sz="2400" dirty="0" err="1">
                <a:solidFill>
                  <a:srgbClr val="FF0000"/>
                </a:solidFill>
                <a:latin typeface="Bahnschrift SemiCondensed" panose="020B0502040204020203" pitchFamily="34" charset="0"/>
              </a:rPr>
              <a:t>иҗаты</a:t>
            </a:r>
            <a:r>
              <a:rPr lang="ru-RU" sz="2400" dirty="0">
                <a:solidFill>
                  <a:srgbClr val="FF0000"/>
                </a:solidFill>
                <a:latin typeface="Bahnschrift SemiCondensed" panose="020B0502040204020203" pitchFamily="34" charset="0"/>
              </a:rPr>
              <a:t> </a:t>
            </a:r>
            <a:r>
              <a:rPr lang="ru-RU" sz="2400" dirty="0" err="1" smtClean="0">
                <a:solidFill>
                  <a:srgbClr val="FF0000"/>
                </a:solidFill>
                <a:latin typeface="Bahnschrift SemiCondensed" panose="020B0502040204020203" pitchFamily="34" charset="0"/>
              </a:rPr>
              <a:t>буенча</a:t>
            </a:r>
            <a:r>
              <a:rPr lang="ru-RU" sz="2400" dirty="0" smtClean="0">
                <a:solidFill>
                  <a:srgbClr val="FF0000"/>
                </a:solidFill>
                <a:latin typeface="Bahnschrift SemiCondensed" panose="020B0502040204020203" pitchFamily="34" charset="0"/>
              </a:rPr>
              <a:t> </a:t>
            </a:r>
            <a:r>
              <a:rPr lang="ru-RU" sz="2400" dirty="0" err="1" smtClean="0">
                <a:solidFill>
                  <a:srgbClr val="FF0000"/>
                </a:solidFill>
                <a:latin typeface="Bahnschrift SemiCondensed" panose="020B0502040204020203" pitchFamily="34" charset="0"/>
              </a:rPr>
              <a:t>викториналар</a:t>
            </a:r>
            <a:r>
              <a:rPr lang="ru-RU" sz="2400" dirty="0" smtClean="0">
                <a:solidFill>
                  <a:srgbClr val="FF0000"/>
                </a:solidFill>
                <a:latin typeface="Bahnschrift SemiCondensed" panose="020B0502040204020203" pitchFamily="34" charset="0"/>
              </a:rPr>
              <a:t> </a:t>
            </a:r>
          </a:p>
          <a:p>
            <a:pPr algn="ctr"/>
            <a:r>
              <a:rPr lang="ru-RU" sz="2400" dirty="0" err="1" smtClean="0">
                <a:solidFill>
                  <a:srgbClr val="FF0000"/>
                </a:solidFill>
                <a:latin typeface="Bahnschrift SemiCondensed" panose="020B0502040204020203" pitchFamily="34" charset="0"/>
              </a:rPr>
              <a:t>эшләп</a:t>
            </a:r>
            <a:r>
              <a:rPr lang="ru-RU" sz="2400" dirty="0" smtClean="0">
                <a:solidFill>
                  <a:srgbClr val="FF0000"/>
                </a:solidFill>
                <a:latin typeface="Bahnschrift SemiCondensed" panose="020B0502040204020203" pitchFamily="34" charset="0"/>
              </a:rPr>
              <a:t> </a:t>
            </a:r>
            <a:r>
              <a:rPr lang="ru-RU" sz="2400" dirty="0" err="1" smtClean="0">
                <a:solidFill>
                  <a:srgbClr val="FF0000"/>
                </a:solidFill>
                <a:latin typeface="Bahnschrift SemiCondensed" panose="020B0502040204020203" pitchFamily="34" charset="0"/>
              </a:rPr>
              <a:t>карарга</a:t>
            </a:r>
            <a:r>
              <a:rPr lang="ru-RU" sz="2400" dirty="0" smtClean="0">
                <a:solidFill>
                  <a:srgbClr val="FF0000"/>
                </a:solidFill>
                <a:latin typeface="Bahnschrift SemiCondensed" panose="020B0502040204020203" pitchFamily="34" charset="0"/>
              </a:rPr>
              <a:t> </a:t>
            </a:r>
            <a:r>
              <a:rPr lang="ru-RU" sz="2400" dirty="0" err="1" smtClean="0">
                <a:solidFill>
                  <a:srgbClr val="FF0000"/>
                </a:solidFill>
                <a:latin typeface="Bahnschrift SemiCondensed" panose="020B0502040204020203" pitchFamily="34" charset="0"/>
              </a:rPr>
              <a:t>тәкъдим</a:t>
            </a:r>
            <a:r>
              <a:rPr lang="ru-RU" sz="2400" dirty="0" smtClean="0">
                <a:solidFill>
                  <a:srgbClr val="FF0000"/>
                </a:solidFill>
                <a:latin typeface="Bahnschrift SemiCondensed" panose="020B0502040204020203" pitchFamily="34" charset="0"/>
              </a:rPr>
              <a:t> </a:t>
            </a:r>
            <a:r>
              <a:rPr lang="ru-RU" sz="2400" dirty="0" err="1" smtClean="0">
                <a:solidFill>
                  <a:srgbClr val="FF0000"/>
                </a:solidFill>
                <a:latin typeface="Bahnschrift SemiCondensed" panose="020B0502040204020203" pitchFamily="34" charset="0"/>
              </a:rPr>
              <a:t>итәбез</a:t>
            </a:r>
            <a:r>
              <a:rPr lang="ru-RU" sz="2400" dirty="0" smtClean="0">
                <a:solidFill>
                  <a:srgbClr val="FF0000"/>
                </a:solidFill>
                <a:latin typeface="Bahnschrift SemiCondensed" panose="020B0502040204020203" pitchFamily="34" charset="0"/>
              </a:rPr>
              <a:t> </a:t>
            </a:r>
            <a:endParaRPr lang="ru-RU" sz="2400" dirty="0">
              <a:solidFill>
                <a:srgbClr val="FF0000"/>
              </a:solidFill>
            </a:endParaRP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8315" y="3140968"/>
            <a:ext cx="2355726" cy="3140968"/>
          </a:xfrm>
          <a:prstGeom prst="rect">
            <a:avLst/>
          </a:prstGeom>
        </p:spPr>
      </p:pic>
    </p:spTree>
    <p:extLst>
      <p:ext uri="{BB962C8B-B14F-4D97-AF65-F5344CB8AC3E}">
        <p14:creationId xmlns:p14="http://schemas.microsoft.com/office/powerpoint/2010/main" val="32999188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hlinkClick r:id="rId2"/>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3768" y="2483340"/>
            <a:ext cx="2898805" cy="2898805"/>
          </a:xfrm>
          <a:prstGeom prst="rect">
            <a:avLst/>
          </a:prstGeom>
        </p:spPr>
      </p:pic>
      <p:sp>
        <p:nvSpPr>
          <p:cNvPr id="3" name="5-конечная звезда 2">
            <a:hlinkClick r:id="rId2"/>
          </p:cNvPr>
          <p:cNvSpPr/>
          <p:nvPr/>
        </p:nvSpPr>
        <p:spPr>
          <a:xfrm>
            <a:off x="5006474" y="5030581"/>
            <a:ext cx="752197" cy="70312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Заголовок 3"/>
          <p:cNvSpPr>
            <a:spLocks noGrp="1"/>
          </p:cNvSpPr>
          <p:nvPr>
            <p:ph type="title"/>
          </p:nvPr>
        </p:nvSpPr>
        <p:spPr>
          <a:xfrm>
            <a:off x="609598" y="609600"/>
            <a:ext cx="6986737" cy="1320800"/>
          </a:xfrm>
        </p:spPr>
        <p:txBody>
          <a:bodyPr>
            <a:noAutofit/>
          </a:bodyPr>
          <a:lstStyle/>
          <a:p>
            <a:pPr algn="ctr"/>
            <a:r>
              <a:rPr lang="tt-RU" sz="4800" dirty="0" smtClean="0">
                <a:solidFill>
                  <a:schemeClr val="accent4">
                    <a:lumMod val="75000"/>
                  </a:schemeClr>
                </a:solidFill>
                <a:latin typeface="Bahnschrift SemiBold Condensed" panose="020B0502040204020203" pitchFamily="34" charset="0"/>
              </a:rPr>
              <a:t>Шәүкәт Биктимеров – </a:t>
            </a:r>
            <a:br>
              <a:rPr lang="tt-RU" sz="4800" dirty="0" smtClean="0">
                <a:solidFill>
                  <a:schemeClr val="accent4">
                    <a:lumMod val="75000"/>
                  </a:schemeClr>
                </a:solidFill>
                <a:latin typeface="Bahnschrift SemiBold Condensed" panose="020B0502040204020203" pitchFamily="34" charset="0"/>
              </a:rPr>
            </a:br>
            <a:r>
              <a:rPr lang="tt-RU" sz="4800" dirty="0" smtClean="0">
                <a:solidFill>
                  <a:schemeClr val="accent4">
                    <a:lumMod val="75000"/>
                  </a:schemeClr>
                </a:solidFill>
                <a:latin typeface="Bahnschrift SemiBold Condensed" panose="020B0502040204020203" pitchFamily="34" charset="0"/>
              </a:rPr>
              <a:t>районыбыз горурлыгы</a:t>
            </a:r>
            <a:endParaRPr lang="ru-RU" sz="4800" dirty="0">
              <a:solidFill>
                <a:schemeClr val="accent4">
                  <a:lumMod val="75000"/>
                </a:schemeClr>
              </a:solidFill>
              <a:latin typeface="Bahnschrift SemiBold Condensed" panose="020B0502040204020203" pitchFamily="34" charset="0"/>
            </a:endParaRPr>
          </a:p>
        </p:txBody>
      </p:sp>
    </p:spTree>
    <p:extLst>
      <p:ext uri="{BB962C8B-B14F-4D97-AF65-F5344CB8AC3E}">
        <p14:creationId xmlns:p14="http://schemas.microsoft.com/office/powerpoint/2010/main" val="39299456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hlinkClick r:id="rId2"/>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4053" y="1979597"/>
            <a:ext cx="2898805" cy="2898805"/>
          </a:xfrm>
          <a:prstGeom prst="rect">
            <a:avLst/>
          </a:prstGeom>
        </p:spPr>
      </p:pic>
      <p:sp>
        <p:nvSpPr>
          <p:cNvPr id="3" name="5-конечная звезда 2">
            <a:hlinkClick r:id="rId2"/>
          </p:cNvPr>
          <p:cNvSpPr/>
          <p:nvPr/>
        </p:nvSpPr>
        <p:spPr>
          <a:xfrm>
            <a:off x="4788024" y="4437112"/>
            <a:ext cx="648072" cy="621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Заголовок 3"/>
          <p:cNvSpPr>
            <a:spLocks noGrp="1"/>
          </p:cNvSpPr>
          <p:nvPr>
            <p:ph type="title"/>
          </p:nvPr>
        </p:nvSpPr>
        <p:spPr/>
        <p:txBody>
          <a:bodyPr>
            <a:normAutofit/>
          </a:bodyPr>
          <a:lstStyle/>
          <a:p>
            <a:pPr algn="ctr"/>
            <a:r>
              <a:rPr lang="tt-RU" sz="4800" dirty="0" smtClean="0">
                <a:solidFill>
                  <a:schemeClr val="accent4">
                    <a:lumMod val="75000"/>
                  </a:schemeClr>
                </a:solidFill>
                <a:latin typeface="Bahnschrift SemiBold Condensed" panose="020B0502040204020203" pitchFamily="34" charset="0"/>
              </a:rPr>
              <a:t>Пазл-викторина</a:t>
            </a:r>
            <a:endParaRPr lang="ru-RU" sz="4800" dirty="0">
              <a:solidFill>
                <a:schemeClr val="accent4">
                  <a:lumMod val="75000"/>
                </a:schemeClr>
              </a:solidFill>
              <a:latin typeface="Bahnschrift SemiBold Condensed" panose="020B0502040204020203" pitchFamily="34" charset="0"/>
            </a:endParaRPr>
          </a:p>
        </p:txBody>
      </p:sp>
    </p:spTree>
    <p:extLst>
      <p:ext uri="{BB962C8B-B14F-4D97-AF65-F5344CB8AC3E}">
        <p14:creationId xmlns:p14="http://schemas.microsoft.com/office/powerpoint/2010/main" val="24562782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096090" y="1249209"/>
            <a:ext cx="6572254" cy="2554545"/>
          </a:xfrm>
          <a:prstGeom prst="rect">
            <a:avLst/>
          </a:prstGeom>
        </p:spPr>
        <p:txBody>
          <a:bodyPr wrap="square">
            <a:spAutoFit/>
          </a:bodyPr>
          <a:lstStyle/>
          <a:p>
            <a:pPr algn="ctr"/>
            <a:r>
              <a:rPr lang="ru-RU" sz="3200" dirty="0">
                <a:solidFill>
                  <a:schemeClr val="accent4">
                    <a:lumMod val="75000"/>
                  </a:schemeClr>
                </a:solidFill>
                <a:latin typeface="Bahnschrift SemiBold Condensed" panose="020B0502040204020203" pitchFamily="34" charset="0"/>
                <a:cs typeface="Times New Roman" panose="02020603050405020304" pitchFamily="18" charset="0"/>
                <a:hlinkClick r:id="rId2"/>
              </a:rPr>
              <a:t>2023 </a:t>
            </a:r>
            <a:r>
              <a:rPr lang="ru-RU" sz="3200" dirty="0" err="1">
                <a:solidFill>
                  <a:schemeClr val="accent4">
                    <a:lumMod val="75000"/>
                  </a:schemeClr>
                </a:solidFill>
                <a:latin typeface="Bahnschrift SemiBold Condensed" panose="020B0502040204020203" pitchFamily="34" charset="0"/>
                <a:cs typeface="Times New Roman" panose="02020603050405020304" pitchFamily="18" charset="0"/>
                <a:hlinkClick r:id="rId2"/>
              </a:rPr>
              <a:t>нче</a:t>
            </a:r>
            <a:r>
              <a:rPr lang="ru-RU" sz="3200" dirty="0">
                <a:solidFill>
                  <a:schemeClr val="accent4">
                    <a:lumMod val="75000"/>
                  </a:schemeClr>
                </a:solidFill>
                <a:latin typeface="Bahnschrift SemiBold Condensed" panose="020B0502040204020203" pitchFamily="34" charset="0"/>
                <a:cs typeface="Times New Roman" panose="02020603050405020304" pitchFamily="18" charset="0"/>
                <a:hlinkClick r:id="rId2"/>
              </a:rPr>
              <a:t> </a:t>
            </a:r>
            <a:r>
              <a:rPr lang="ru-RU" sz="3200" dirty="0" err="1">
                <a:solidFill>
                  <a:schemeClr val="accent4">
                    <a:lumMod val="75000"/>
                  </a:schemeClr>
                </a:solidFill>
                <a:latin typeface="Bahnschrift SemiBold Condensed" panose="020B0502040204020203" pitchFamily="34" charset="0"/>
                <a:cs typeface="Times New Roman" panose="02020603050405020304" pitchFamily="18" charset="0"/>
                <a:hlinkClick r:id="rId2"/>
              </a:rPr>
              <a:t>елда</a:t>
            </a:r>
            <a:r>
              <a:rPr lang="ru-RU" sz="3200" dirty="0">
                <a:solidFill>
                  <a:schemeClr val="accent4">
                    <a:lumMod val="75000"/>
                  </a:schemeClr>
                </a:solidFill>
                <a:latin typeface="Bahnschrift SemiBold Condensed" panose="020B0502040204020203" pitchFamily="34" charset="0"/>
                <a:cs typeface="Times New Roman" panose="02020603050405020304" pitchFamily="18" charset="0"/>
                <a:hlinkClick r:id="rId2"/>
              </a:rPr>
              <a:t> Ш</a:t>
            </a:r>
            <a:r>
              <a:rPr lang="tt-RU" sz="3200" dirty="0">
                <a:solidFill>
                  <a:schemeClr val="accent4">
                    <a:lumMod val="75000"/>
                  </a:schemeClr>
                </a:solidFill>
                <a:latin typeface="Bahnschrift SemiBold Condensed" panose="020B0502040204020203" pitchFamily="34" charset="0"/>
                <a:cs typeface="Times New Roman" panose="02020603050405020304" pitchFamily="18" charset="0"/>
                <a:hlinkClick r:id="rId2"/>
              </a:rPr>
              <a:t>әүкәт Биктимеровның тууына 95 ел тула.  Шул уңайдан без сезне гүзәл табигат</a:t>
            </a:r>
            <a:r>
              <a:rPr lang="ru-RU" sz="3200" dirty="0" err="1">
                <a:solidFill>
                  <a:schemeClr val="accent4">
                    <a:lumMod val="75000"/>
                  </a:schemeClr>
                </a:solidFill>
                <a:latin typeface="Bahnschrift SemiBold Condensed" panose="020B0502040204020203" pitchFamily="34" charset="0"/>
                <a:cs typeface="Times New Roman" panose="02020603050405020304" pitchFamily="18" charset="0"/>
                <a:hlinkClick r:id="rId2"/>
              </a:rPr>
              <a:t>ьле</a:t>
            </a:r>
            <a:r>
              <a:rPr lang="ru-RU" sz="3200" dirty="0">
                <a:solidFill>
                  <a:schemeClr val="accent4">
                    <a:lumMod val="75000"/>
                  </a:schemeClr>
                </a:solidFill>
                <a:latin typeface="Bahnschrift SemiBold Condensed" panose="020B0502040204020203" pitchFamily="34" charset="0"/>
                <a:cs typeface="Times New Roman" panose="02020603050405020304" pitchFamily="18" charset="0"/>
                <a:hlinkClick r:id="rId2"/>
              </a:rPr>
              <a:t> </a:t>
            </a:r>
            <a:r>
              <a:rPr lang="ru-RU" sz="3200" dirty="0" err="1">
                <a:solidFill>
                  <a:schemeClr val="accent4">
                    <a:lumMod val="75000"/>
                  </a:schemeClr>
                </a:solidFill>
                <a:latin typeface="Bahnschrift SemiBold Condensed" panose="020B0502040204020203" pitchFamily="34" charset="0"/>
                <a:cs typeface="Times New Roman" panose="02020603050405020304" pitchFamily="18" charset="0"/>
                <a:hlinkClick r:id="rId2"/>
              </a:rPr>
              <a:t>Миңгәр</a:t>
            </a:r>
            <a:r>
              <a:rPr lang="ru-RU" sz="3200" dirty="0">
                <a:solidFill>
                  <a:schemeClr val="accent4">
                    <a:lumMod val="75000"/>
                  </a:schemeClr>
                </a:solidFill>
                <a:latin typeface="Bahnschrift SemiBold Condensed" panose="020B0502040204020203" pitchFamily="34" charset="0"/>
                <a:cs typeface="Times New Roman" panose="02020603050405020304" pitchFamily="18" charset="0"/>
                <a:hlinkClick r:id="rId2"/>
              </a:rPr>
              <a:t> </a:t>
            </a:r>
            <a:r>
              <a:rPr lang="ru-RU" sz="3200" dirty="0" err="1">
                <a:solidFill>
                  <a:schemeClr val="accent4">
                    <a:lumMod val="75000"/>
                  </a:schemeClr>
                </a:solidFill>
                <a:latin typeface="Bahnschrift SemiBold Condensed" panose="020B0502040204020203" pitchFamily="34" charset="0"/>
                <a:cs typeface="Times New Roman" panose="02020603050405020304" pitchFamily="18" charset="0"/>
                <a:hlinkClick r:id="rId2"/>
              </a:rPr>
              <a:t>авылында</a:t>
            </a:r>
            <a:r>
              <a:rPr lang="ru-RU" sz="3200" dirty="0">
                <a:solidFill>
                  <a:schemeClr val="accent4">
                    <a:lumMod val="75000"/>
                  </a:schemeClr>
                </a:solidFill>
                <a:latin typeface="Bahnschrift SemiBold Condensed" panose="020B0502040204020203" pitchFamily="34" charset="0"/>
                <a:cs typeface="Times New Roman" panose="02020603050405020304" pitchFamily="18" charset="0"/>
                <a:hlinkClick r:id="rId2"/>
              </a:rPr>
              <a:t> ял </a:t>
            </a:r>
            <a:r>
              <a:rPr lang="ru-RU" sz="3200" dirty="0" err="1">
                <a:solidFill>
                  <a:schemeClr val="accent4">
                    <a:lumMod val="75000"/>
                  </a:schemeClr>
                </a:solidFill>
                <a:latin typeface="Bahnschrift SemiBold Condensed" panose="020B0502040204020203" pitchFamily="34" charset="0"/>
                <a:cs typeface="Times New Roman" panose="02020603050405020304" pitchFamily="18" charset="0"/>
                <a:hlinkClick r:id="rId2"/>
              </a:rPr>
              <a:t>итәргә</a:t>
            </a:r>
            <a:r>
              <a:rPr lang="ru-RU" sz="3200" dirty="0">
                <a:solidFill>
                  <a:schemeClr val="accent4">
                    <a:lumMod val="75000"/>
                  </a:schemeClr>
                </a:solidFill>
                <a:latin typeface="Bahnschrift SemiBold Condensed" panose="020B0502040204020203" pitchFamily="34" charset="0"/>
                <a:cs typeface="Times New Roman" panose="02020603050405020304" pitchFamily="18" charset="0"/>
                <a:hlinkClick r:id="rId2"/>
              </a:rPr>
              <a:t> </a:t>
            </a:r>
            <a:r>
              <a:rPr lang="ru-RU" sz="3200" dirty="0" err="1">
                <a:solidFill>
                  <a:schemeClr val="accent4">
                    <a:lumMod val="75000"/>
                  </a:schemeClr>
                </a:solidFill>
                <a:latin typeface="Bahnschrift SemiBold Condensed" panose="020B0502040204020203" pitchFamily="34" charset="0"/>
                <a:cs typeface="Times New Roman" panose="02020603050405020304" pitchFamily="18" charset="0"/>
                <a:hlinkClick r:id="rId2"/>
              </a:rPr>
              <a:t>котеп</a:t>
            </a:r>
            <a:r>
              <a:rPr lang="ru-RU" sz="3200" dirty="0">
                <a:solidFill>
                  <a:schemeClr val="accent4">
                    <a:lumMod val="75000"/>
                  </a:schemeClr>
                </a:solidFill>
                <a:latin typeface="Bahnschrift SemiBold Condensed" panose="020B0502040204020203" pitchFamily="34" charset="0"/>
                <a:cs typeface="Times New Roman" panose="02020603050405020304" pitchFamily="18" charset="0"/>
                <a:hlinkClick r:id="rId2"/>
              </a:rPr>
              <a:t> </a:t>
            </a:r>
            <a:r>
              <a:rPr lang="ru-RU" sz="3200" dirty="0" err="1">
                <a:solidFill>
                  <a:schemeClr val="accent4">
                    <a:lumMod val="75000"/>
                  </a:schemeClr>
                </a:solidFill>
                <a:latin typeface="Bahnschrift SemiBold Condensed" panose="020B0502040204020203" pitchFamily="34" charset="0"/>
                <a:cs typeface="Times New Roman" panose="02020603050405020304" pitchFamily="18" charset="0"/>
                <a:hlinkClick r:id="rId2"/>
              </a:rPr>
              <a:t>калабыз</a:t>
            </a:r>
            <a:r>
              <a:rPr lang="ru-RU" sz="3200" dirty="0">
                <a:solidFill>
                  <a:schemeClr val="accent4">
                    <a:lumMod val="75000"/>
                  </a:schemeClr>
                </a:solidFill>
                <a:latin typeface="Bahnschrift SemiBold Condensed" panose="020B0502040204020203" pitchFamily="34" charset="0"/>
                <a:cs typeface="Times New Roman" panose="02020603050405020304" pitchFamily="18" charset="0"/>
                <a:hlinkClick r:id="rId2"/>
              </a:rPr>
              <a:t>. </a:t>
            </a:r>
            <a:r>
              <a:rPr lang="ru-RU" sz="3200" dirty="0" err="1">
                <a:solidFill>
                  <a:schemeClr val="accent4">
                    <a:lumMod val="75000"/>
                  </a:schemeClr>
                </a:solidFill>
                <a:latin typeface="Bahnschrift SemiBold Condensed" panose="020B0502040204020203" pitchFamily="34" charset="0"/>
                <a:cs typeface="Times New Roman" panose="02020603050405020304" pitchFamily="18" charset="0"/>
                <a:hlinkClick r:id="rId2"/>
              </a:rPr>
              <a:t>Бер</a:t>
            </a:r>
            <a:r>
              <a:rPr lang="ru-RU" sz="3200" dirty="0">
                <a:solidFill>
                  <a:schemeClr val="accent4">
                    <a:lumMod val="75000"/>
                  </a:schemeClr>
                </a:solidFill>
                <a:latin typeface="Bahnschrift SemiBold Condensed" panose="020B0502040204020203" pitchFamily="34" charset="0"/>
                <a:cs typeface="Times New Roman" panose="02020603050405020304" pitchFamily="18" charset="0"/>
                <a:hlinkClick r:id="rId2"/>
              </a:rPr>
              <a:t> </a:t>
            </a:r>
            <a:r>
              <a:rPr lang="ru-RU" sz="3200" dirty="0" err="1">
                <a:solidFill>
                  <a:schemeClr val="accent4">
                    <a:lumMod val="75000"/>
                  </a:schemeClr>
                </a:solidFill>
                <a:latin typeface="Bahnschrift SemiBold Condensed" panose="020B0502040204020203" pitchFamily="34" charset="0"/>
                <a:cs typeface="Times New Roman" panose="02020603050405020304" pitchFamily="18" charset="0"/>
                <a:hlinkClick r:id="rId2"/>
              </a:rPr>
              <a:t>уңайдан</a:t>
            </a:r>
            <a:r>
              <a:rPr lang="ru-RU" sz="3200" dirty="0">
                <a:solidFill>
                  <a:schemeClr val="accent4">
                    <a:lumMod val="75000"/>
                  </a:schemeClr>
                </a:solidFill>
                <a:latin typeface="Bahnschrift SemiBold Condensed" panose="020B0502040204020203" pitchFamily="34" charset="0"/>
                <a:cs typeface="Times New Roman" panose="02020603050405020304" pitchFamily="18" charset="0"/>
                <a:hlinkClick r:id="rId2"/>
              </a:rPr>
              <a:t> </a:t>
            </a:r>
            <a:r>
              <a:rPr lang="ru-RU" sz="3200" dirty="0" err="1">
                <a:solidFill>
                  <a:schemeClr val="accent4">
                    <a:lumMod val="75000"/>
                  </a:schemeClr>
                </a:solidFill>
                <a:latin typeface="Bahnschrift SemiBold Condensed" panose="020B0502040204020203" pitchFamily="34" charset="0"/>
                <a:cs typeface="Times New Roman" panose="02020603050405020304" pitchFamily="18" charset="0"/>
                <a:hlinkClick r:id="rId2"/>
              </a:rPr>
              <a:t>музейга</a:t>
            </a:r>
            <a:r>
              <a:rPr lang="ru-RU" sz="3200" dirty="0">
                <a:solidFill>
                  <a:schemeClr val="accent4">
                    <a:lumMod val="75000"/>
                  </a:schemeClr>
                </a:solidFill>
                <a:latin typeface="Bahnschrift SemiBold Condensed" panose="020B0502040204020203" pitchFamily="34" charset="0"/>
                <a:cs typeface="Times New Roman" panose="02020603050405020304" pitchFamily="18" charset="0"/>
                <a:hlinkClick r:id="rId2"/>
              </a:rPr>
              <a:t> да </a:t>
            </a:r>
            <a:r>
              <a:rPr lang="ru-RU" sz="3200" dirty="0" err="1">
                <a:solidFill>
                  <a:schemeClr val="accent4">
                    <a:lumMod val="75000"/>
                  </a:schemeClr>
                </a:solidFill>
                <a:latin typeface="Bahnschrift SemiBold Condensed" panose="020B0502040204020203" pitchFamily="34" charset="0"/>
                <a:cs typeface="Times New Roman" panose="02020603050405020304" pitchFamily="18" charset="0"/>
                <a:hlinkClick r:id="rId2"/>
              </a:rPr>
              <a:t>кереп</a:t>
            </a:r>
            <a:r>
              <a:rPr lang="ru-RU" sz="3200" dirty="0">
                <a:solidFill>
                  <a:schemeClr val="accent4">
                    <a:lumMod val="75000"/>
                  </a:schemeClr>
                </a:solidFill>
                <a:latin typeface="Bahnschrift SemiBold Condensed" panose="020B0502040204020203" pitchFamily="34" charset="0"/>
                <a:cs typeface="Times New Roman" panose="02020603050405020304" pitchFamily="18" charset="0"/>
                <a:hlinkClick r:id="rId2"/>
              </a:rPr>
              <a:t> </a:t>
            </a:r>
            <a:r>
              <a:rPr lang="ru-RU" sz="3200" dirty="0" err="1">
                <a:solidFill>
                  <a:schemeClr val="accent4">
                    <a:lumMod val="75000"/>
                  </a:schemeClr>
                </a:solidFill>
                <a:latin typeface="Bahnschrift SemiBold Condensed" panose="020B0502040204020203" pitchFamily="34" charset="0"/>
                <a:cs typeface="Times New Roman" panose="02020603050405020304" pitchFamily="18" charset="0"/>
                <a:hlinkClick r:id="rId2"/>
              </a:rPr>
              <a:t>чыгарсыз</a:t>
            </a:r>
            <a:r>
              <a:rPr lang="ru-RU" sz="3200" dirty="0">
                <a:solidFill>
                  <a:schemeClr val="accent4">
                    <a:lumMod val="75000"/>
                  </a:schemeClr>
                </a:solidFill>
                <a:latin typeface="Bahnschrift SemiBold Condensed" panose="020B0502040204020203" pitchFamily="34" charset="0"/>
                <a:cs typeface="Times New Roman" panose="02020603050405020304" pitchFamily="18" charset="0"/>
                <a:hlinkClick r:id="rId2"/>
              </a:rPr>
              <a:t>.</a:t>
            </a:r>
            <a:endParaRPr lang="ru-RU" sz="3200" dirty="0">
              <a:solidFill>
                <a:schemeClr val="accent4">
                  <a:lumMod val="75000"/>
                </a:schemeClr>
              </a:solidFill>
              <a:latin typeface="Bahnschrift SemiBold Condensed" panose="020B0502040204020203" pitchFamily="34" charset="0"/>
              <a:cs typeface="Times New Roman" panose="02020603050405020304" pitchFamily="18" charset="0"/>
            </a:endParaRPr>
          </a:p>
        </p:txBody>
      </p:sp>
      <p:sp>
        <p:nvSpPr>
          <p:cNvPr id="2" name="Заголовок 1"/>
          <p:cNvSpPr>
            <a:spLocks noGrp="1"/>
          </p:cNvSpPr>
          <p:nvPr>
            <p:ph type="title"/>
          </p:nvPr>
        </p:nvSpPr>
        <p:spPr>
          <a:xfrm>
            <a:off x="1116850" y="4581128"/>
            <a:ext cx="6551494" cy="1320800"/>
          </a:xfrm>
        </p:spPr>
        <p:txBody>
          <a:bodyPr>
            <a:normAutofit fontScale="90000"/>
          </a:bodyPr>
          <a:lstStyle/>
          <a:p>
            <a:pPr algn="ctr"/>
            <a:r>
              <a:rPr lang="ru-RU" dirty="0" err="1" smtClean="0">
                <a:solidFill>
                  <a:schemeClr val="accent1">
                    <a:lumMod val="50000"/>
                  </a:schemeClr>
                </a:solidFill>
                <a:latin typeface="Bahnschrift SemiLight Condensed" panose="020B0502040204020203" pitchFamily="34" charset="0"/>
              </a:rPr>
              <a:t>Язуга</a:t>
            </a:r>
            <a:r>
              <a:rPr lang="ru-RU" dirty="0" smtClean="0">
                <a:solidFill>
                  <a:schemeClr val="accent1">
                    <a:lumMod val="50000"/>
                  </a:schemeClr>
                </a:solidFill>
                <a:latin typeface="Bahnschrift SemiLight Condensed" panose="020B0502040204020203" pitchFamily="34" charset="0"/>
              </a:rPr>
              <a:t> </a:t>
            </a:r>
            <a:r>
              <a:rPr lang="ru-RU" dirty="0" err="1" smtClean="0">
                <a:solidFill>
                  <a:schemeClr val="accent1">
                    <a:lumMod val="50000"/>
                  </a:schemeClr>
                </a:solidFill>
                <a:latin typeface="Bahnschrift SemiLight Condensed" panose="020B0502040204020203" pitchFamily="34" charset="0"/>
              </a:rPr>
              <a:t>бассагыз</a:t>
            </a:r>
            <a:r>
              <a:rPr lang="ru-RU" dirty="0" smtClean="0">
                <a:solidFill>
                  <a:schemeClr val="accent1">
                    <a:lumMod val="50000"/>
                  </a:schemeClr>
                </a:solidFill>
                <a:latin typeface="Bahnschrift SemiLight Condensed" panose="020B0502040204020203" pitchFamily="34" charset="0"/>
              </a:rPr>
              <a:t>, </a:t>
            </a:r>
            <a:r>
              <a:rPr lang="ru-RU" dirty="0" err="1" smtClean="0">
                <a:solidFill>
                  <a:schemeClr val="accent1">
                    <a:lumMod val="50000"/>
                  </a:schemeClr>
                </a:solidFill>
                <a:latin typeface="Bahnschrift SemiLight Condensed" panose="020B0502040204020203" pitchFamily="34" charset="0"/>
              </a:rPr>
              <a:t>Ш.Биктимеров</a:t>
            </a:r>
            <a:r>
              <a:rPr lang="ru-RU" dirty="0" smtClean="0">
                <a:solidFill>
                  <a:schemeClr val="accent1">
                    <a:lumMod val="50000"/>
                  </a:schemeClr>
                </a:solidFill>
                <a:latin typeface="Bahnschrift SemiLight Condensed" panose="020B0502040204020203" pitchFamily="34" charset="0"/>
              </a:rPr>
              <a:t> </a:t>
            </a:r>
            <a:r>
              <a:rPr lang="ru-RU" dirty="0" err="1" smtClean="0">
                <a:solidFill>
                  <a:schemeClr val="accent1">
                    <a:lumMod val="50000"/>
                  </a:schemeClr>
                </a:solidFill>
                <a:latin typeface="Bahnschrift SemiLight Condensed" panose="020B0502040204020203" pitchFamily="34" charset="0"/>
              </a:rPr>
              <a:t>тормышына</a:t>
            </a:r>
            <a:r>
              <a:rPr lang="ru-RU" dirty="0" smtClean="0">
                <a:solidFill>
                  <a:schemeClr val="accent1">
                    <a:lumMod val="50000"/>
                  </a:schemeClr>
                </a:solidFill>
                <a:latin typeface="Bahnschrift SemiLight Condensed" panose="020B0502040204020203" pitchFamily="34" charset="0"/>
              </a:rPr>
              <a:t> </a:t>
            </a:r>
            <a:r>
              <a:rPr lang="ru-RU" dirty="0" err="1" smtClean="0">
                <a:solidFill>
                  <a:schemeClr val="accent1">
                    <a:lumMod val="50000"/>
                  </a:schemeClr>
                </a:solidFill>
                <a:latin typeface="Bahnschrift SemiLight Condensed" panose="020B0502040204020203" pitchFamily="34" charset="0"/>
              </a:rPr>
              <a:t>һәм</a:t>
            </a:r>
            <a:r>
              <a:rPr lang="ru-RU" dirty="0" smtClean="0">
                <a:solidFill>
                  <a:schemeClr val="accent1">
                    <a:lumMod val="50000"/>
                  </a:schemeClr>
                </a:solidFill>
                <a:latin typeface="Bahnschrift SemiLight Condensed" panose="020B0502040204020203" pitchFamily="34" charset="0"/>
              </a:rPr>
              <a:t> </a:t>
            </a:r>
            <a:r>
              <a:rPr lang="ru-RU" dirty="0" err="1" smtClean="0">
                <a:solidFill>
                  <a:schemeClr val="accent1">
                    <a:lumMod val="50000"/>
                  </a:schemeClr>
                </a:solidFill>
                <a:latin typeface="Bahnschrift SemiLight Condensed" panose="020B0502040204020203" pitchFamily="34" charset="0"/>
              </a:rPr>
              <a:t>иҗатына</a:t>
            </a:r>
            <a:r>
              <a:rPr lang="ru-RU" dirty="0" smtClean="0">
                <a:solidFill>
                  <a:schemeClr val="accent1">
                    <a:lumMod val="50000"/>
                  </a:schemeClr>
                </a:solidFill>
                <a:latin typeface="Bahnschrift SemiLight Condensed" panose="020B0502040204020203" pitchFamily="34" charset="0"/>
              </a:rPr>
              <a:t> </a:t>
            </a:r>
            <a:r>
              <a:rPr lang="ru-RU" dirty="0" err="1" smtClean="0">
                <a:solidFill>
                  <a:schemeClr val="accent1">
                    <a:lumMod val="50000"/>
                  </a:schemeClr>
                </a:solidFill>
                <a:latin typeface="Bahnschrift SemiLight Condensed" panose="020B0502040204020203" pitchFamily="34" charset="0"/>
              </a:rPr>
              <a:t>багышланган</a:t>
            </a:r>
            <a:r>
              <a:rPr lang="ru-RU" dirty="0" smtClean="0">
                <a:solidFill>
                  <a:schemeClr val="accent1">
                    <a:lumMod val="50000"/>
                  </a:schemeClr>
                </a:solidFill>
                <a:latin typeface="Bahnschrift SemiLight Condensed" panose="020B0502040204020203" pitchFamily="34" charset="0"/>
              </a:rPr>
              <a:t> </a:t>
            </a:r>
            <a:r>
              <a:rPr lang="ru-RU" dirty="0" err="1" smtClean="0">
                <a:solidFill>
                  <a:schemeClr val="accent1">
                    <a:lumMod val="50000"/>
                  </a:schemeClr>
                </a:solidFill>
                <a:latin typeface="Bahnschrift SemiLight Condensed" panose="020B0502040204020203" pitchFamily="34" charset="0"/>
              </a:rPr>
              <a:t>музейга</a:t>
            </a:r>
            <a:r>
              <a:rPr lang="ru-RU" dirty="0" smtClean="0">
                <a:solidFill>
                  <a:schemeClr val="accent1">
                    <a:lumMod val="50000"/>
                  </a:schemeClr>
                </a:solidFill>
                <a:latin typeface="Bahnschrift SemiLight Condensed" panose="020B0502040204020203" pitchFamily="34" charset="0"/>
              </a:rPr>
              <a:t> </a:t>
            </a:r>
            <a:r>
              <a:rPr lang="ru-RU" dirty="0" err="1" smtClean="0">
                <a:solidFill>
                  <a:schemeClr val="accent1">
                    <a:lumMod val="50000"/>
                  </a:schemeClr>
                </a:solidFill>
                <a:latin typeface="Bahnschrift SemiLight Condensed" panose="020B0502040204020203" pitchFamily="34" charset="0"/>
              </a:rPr>
              <a:t>сәяхәт</a:t>
            </a:r>
            <a:r>
              <a:rPr lang="ru-RU" dirty="0" smtClean="0">
                <a:solidFill>
                  <a:schemeClr val="accent1">
                    <a:lumMod val="50000"/>
                  </a:schemeClr>
                </a:solidFill>
                <a:latin typeface="Bahnschrift SemiLight Condensed" panose="020B0502040204020203" pitchFamily="34" charset="0"/>
              </a:rPr>
              <a:t> </a:t>
            </a:r>
            <a:r>
              <a:rPr lang="ru-RU" dirty="0" err="1" smtClean="0">
                <a:solidFill>
                  <a:schemeClr val="accent1">
                    <a:lumMod val="50000"/>
                  </a:schemeClr>
                </a:solidFill>
                <a:latin typeface="Bahnschrift SemiLight Condensed" panose="020B0502040204020203" pitchFamily="34" charset="0"/>
              </a:rPr>
              <a:t>итә</a:t>
            </a:r>
            <a:r>
              <a:rPr lang="ru-RU" dirty="0" smtClean="0">
                <a:solidFill>
                  <a:schemeClr val="accent1">
                    <a:lumMod val="50000"/>
                  </a:schemeClr>
                </a:solidFill>
                <a:latin typeface="Bahnschrift SemiLight Condensed" panose="020B0502040204020203" pitchFamily="34" charset="0"/>
              </a:rPr>
              <a:t> </a:t>
            </a:r>
            <a:r>
              <a:rPr lang="ru-RU" dirty="0" err="1" smtClean="0">
                <a:solidFill>
                  <a:schemeClr val="accent1">
                    <a:lumMod val="50000"/>
                  </a:schemeClr>
                </a:solidFill>
                <a:latin typeface="Bahnschrift SemiLight Condensed" panose="020B0502040204020203" pitchFamily="34" charset="0"/>
              </a:rPr>
              <a:t>алачаксыз</a:t>
            </a:r>
            <a:endParaRPr lang="ru-RU" dirty="0">
              <a:solidFill>
                <a:schemeClr val="accent1">
                  <a:lumMod val="50000"/>
                </a:schemeClr>
              </a:solidFill>
              <a:latin typeface="Bahnschrift SemiLight Condensed" panose="020B0502040204020203" pitchFamily="34" charset="0"/>
            </a:endParaRPr>
          </a:p>
        </p:txBody>
      </p:sp>
    </p:spTree>
    <p:extLst>
      <p:ext uri="{BB962C8B-B14F-4D97-AF65-F5344CB8AC3E}">
        <p14:creationId xmlns:p14="http://schemas.microsoft.com/office/powerpoint/2010/main" val="34224102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ПРОЕКТ\шаукат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188639"/>
            <a:ext cx="4536504" cy="5881781"/>
          </a:xfrm>
          <a:prstGeom prst="rect">
            <a:avLst/>
          </a:prstGeom>
          <a:noFill/>
          <a:extLst>
            <a:ext uri="{909E8E84-426E-40DD-AFC4-6F175D3DCCD1}">
              <a14:hiddenFill xmlns:a14="http://schemas.microsoft.com/office/drawing/2010/main">
                <a:solidFill>
                  <a:srgbClr val="FFFFFF"/>
                </a:solidFill>
              </a14:hiddenFill>
            </a:ext>
          </a:extLst>
        </p:spPr>
      </p:pic>
      <p:sp>
        <p:nvSpPr>
          <p:cNvPr id="2" name="5-конечная звезда 1">
            <a:hlinkClick r:id="rId3" action="ppaction://hlinksldjump"/>
          </p:cNvPr>
          <p:cNvSpPr/>
          <p:nvPr/>
        </p:nvSpPr>
        <p:spPr>
          <a:xfrm>
            <a:off x="5436096" y="5570289"/>
            <a:ext cx="1054773" cy="100026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7559336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332656"/>
            <a:ext cx="1850913" cy="2596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81572" y="346174"/>
            <a:ext cx="1690428" cy="2569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5-конечная звезда 1">
            <a:hlinkClick r:id="rId4" action="ppaction://hlinksldjump"/>
          </p:cNvPr>
          <p:cNvSpPr/>
          <p:nvPr/>
        </p:nvSpPr>
        <p:spPr>
          <a:xfrm>
            <a:off x="2012744" y="2708920"/>
            <a:ext cx="525351" cy="57179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5-конечная звезда 2">
            <a:hlinkClick r:id="rId5" action="ppaction://hlinksldjump"/>
          </p:cNvPr>
          <p:cNvSpPr/>
          <p:nvPr/>
        </p:nvSpPr>
        <p:spPr>
          <a:xfrm>
            <a:off x="4319563" y="2721367"/>
            <a:ext cx="538764" cy="54077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51"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52331" y="369115"/>
            <a:ext cx="1819164" cy="2560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1520" y="3471480"/>
            <a:ext cx="2771704" cy="234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Рисунок 8" descr="C:\Users\Admin\Downloads\IMG-20221124-WA0061.jpg"/>
          <p:cNvPicPr/>
          <p:nvPr/>
        </p:nvPicPr>
        <p:blipFill rotWithShape="1">
          <a:blip r:embed="rId8" cstate="print">
            <a:extLst>
              <a:ext uri="{28A0092B-C50C-407E-A947-70E740481C1C}">
                <a14:useLocalDpi xmlns:a14="http://schemas.microsoft.com/office/drawing/2010/main" val="0"/>
              </a:ext>
            </a:extLst>
          </a:blip>
          <a:srcRect l="14801" t="8395" r="5692" b="10222"/>
          <a:stretch/>
        </p:blipFill>
        <p:spPr bwMode="auto">
          <a:xfrm>
            <a:off x="5912791" y="3429000"/>
            <a:ext cx="1683545" cy="2507394"/>
          </a:xfrm>
          <a:prstGeom prst="rect">
            <a:avLst/>
          </a:prstGeom>
          <a:noFill/>
          <a:ln>
            <a:noFill/>
          </a:ln>
          <a:extLst>
            <a:ext uri="{53640926-AAD7-44D8-BBD7-CCE9431645EC}">
              <a14:shadowObscured xmlns:a14="http://schemas.microsoft.com/office/drawing/2010/main"/>
            </a:ext>
          </a:extLst>
        </p:spPr>
      </p:pic>
      <p:sp>
        <p:nvSpPr>
          <p:cNvPr id="4" name="5-конечная звезда 3">
            <a:hlinkClick r:id="rId9" action="ppaction://hlinksldjump"/>
          </p:cNvPr>
          <p:cNvSpPr/>
          <p:nvPr/>
        </p:nvSpPr>
        <p:spPr>
          <a:xfrm>
            <a:off x="7387718" y="5671232"/>
            <a:ext cx="539514" cy="48210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53" name="Picture 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43581" y="3448526"/>
            <a:ext cx="1847754" cy="2487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5-конечная звезда 6">
            <a:hlinkClick r:id="rId11" action="ppaction://hlinksldjump"/>
          </p:cNvPr>
          <p:cNvSpPr/>
          <p:nvPr/>
        </p:nvSpPr>
        <p:spPr>
          <a:xfrm>
            <a:off x="5262300" y="5730091"/>
            <a:ext cx="532627" cy="54497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5-конечная звезда 7">
            <a:hlinkClick r:id="rId12" action="ppaction://hlinksldjump"/>
          </p:cNvPr>
          <p:cNvSpPr/>
          <p:nvPr/>
        </p:nvSpPr>
        <p:spPr>
          <a:xfrm>
            <a:off x="6792569" y="2721367"/>
            <a:ext cx="601236" cy="54077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5-конечная звезда 9">
            <a:hlinkClick r:id="rId13" action="ppaction://hlinksldjump"/>
          </p:cNvPr>
          <p:cNvSpPr/>
          <p:nvPr/>
        </p:nvSpPr>
        <p:spPr>
          <a:xfrm>
            <a:off x="2731626" y="5556607"/>
            <a:ext cx="583195" cy="59673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493480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5179" y="216800"/>
            <a:ext cx="4608512" cy="5632311"/>
          </a:xfrm>
          <a:prstGeom prst="rect">
            <a:avLst/>
          </a:prstGeom>
          <a:noFill/>
        </p:spPr>
        <p:txBody>
          <a:bodyPr wrap="square" rtlCol="0">
            <a:spAutoFit/>
          </a:bodyPr>
          <a:lstStyle/>
          <a:p>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Шәүкәт</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Хәсән</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улы</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Биктимеров</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1928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елның</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28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октябрендә</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  </a:t>
            </a:r>
          </a:p>
          <a:p>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Саба</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районы ,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Мингәр</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авылында</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туа</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p>
          <a:p>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Шәүкәт</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ага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Биктимеров</a:t>
            </a:r>
            <a:endPar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татар </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артисты, </a:t>
            </a:r>
          </a:p>
          <a:p>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Г.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Камал</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исемендәге</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Татар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дәүләт</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академия театры актеры,</a:t>
            </a:r>
          </a:p>
          <a:p>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Татарстан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халык</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артисты (1968), </a:t>
            </a:r>
            <a:endPar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РСФСР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халык</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артисты (1970), </a:t>
            </a:r>
            <a:endPar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ССРБ</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халык</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артисты (1977), </a:t>
            </a:r>
            <a:endPar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Татастанның</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Г.Тукай</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исемендәге</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Дәүләт</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премиясе</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иясе</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a:t>
            </a:r>
          </a:p>
          <a:p>
            <a:pPr marL="342900" indent="-342900">
              <a:buFontTx/>
              <a:buChar char="-"/>
            </a:pP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ССРБның</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К.С.Станиславский</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исемендәге</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дәүләт</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бүләге</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лауреаты, Татарстан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Фәннәр</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Академиясенең</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шәрәфле</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әгъзасы</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(2007</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a:t>
            </a:r>
          </a:p>
          <a:p>
            <a:pPr marL="342900" indent="-342900">
              <a:buFontTx/>
              <a:buChar char="-"/>
            </a:pP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1958-1991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елларда</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 КПСС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әгъзасы</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endPar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342900" indent="-342900">
              <a:buFontTx/>
              <a:buChar char="-"/>
            </a:pPr>
            <a:endParaRPr lang="tt-RU" sz="20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10" name="Стрелка влево 9">
            <a:hlinkClick r:id="rId2" action="ppaction://hlinksldjump"/>
          </p:cNvPr>
          <p:cNvSpPr/>
          <p:nvPr/>
        </p:nvSpPr>
        <p:spPr>
          <a:xfrm>
            <a:off x="7740352" y="6093296"/>
            <a:ext cx="1008113"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 name="Рисунок 2"/>
          <p:cNvPicPr>
            <a:picLocks noChangeAspect="1"/>
          </p:cNvPicPr>
          <p:nvPr/>
        </p:nvPicPr>
        <p:blipFill>
          <a:blip r:embed="rId3"/>
          <a:stretch>
            <a:fillRect/>
          </a:stretch>
        </p:blipFill>
        <p:spPr>
          <a:xfrm>
            <a:off x="5153691" y="332656"/>
            <a:ext cx="3727799" cy="5112568"/>
          </a:xfrm>
          <a:prstGeom prst="rect">
            <a:avLst/>
          </a:prstGeom>
        </p:spPr>
      </p:pic>
    </p:spTree>
    <p:extLst>
      <p:ext uri="{BB962C8B-B14F-4D97-AF65-F5344CB8AC3E}">
        <p14:creationId xmlns:p14="http://schemas.microsoft.com/office/powerpoint/2010/main" val="515801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9147" y="70874"/>
            <a:ext cx="4957083" cy="6740307"/>
          </a:xfrm>
          <a:prstGeom prst="rect">
            <a:avLst/>
          </a:prstGeom>
        </p:spPr>
        <p:txBody>
          <a:bodyPr wrap="square">
            <a:spAutoFit/>
          </a:bodyPr>
          <a:lstStyle/>
          <a:p>
            <a:r>
              <a:rPr lang="ru-RU" sz="2000" dirty="0">
                <a:solidFill>
                  <a:schemeClr val="tx1">
                    <a:lumMod val="85000"/>
                    <a:lumOff val="15000"/>
                  </a:schemeClr>
                </a:solidFill>
                <a:latin typeface="Times New Roman" panose="02020603050405020304" pitchFamily="18" charset="0"/>
                <a:cs typeface="Times New Roman" panose="02020603050405020304" pitchFamily="18" charset="0"/>
              </a:rPr>
              <a:t>Татар </a:t>
            </a:r>
            <a:r>
              <a:rPr lang="tt-RU" sz="2000" dirty="0">
                <a:solidFill>
                  <a:schemeClr val="tx1">
                    <a:lumMod val="85000"/>
                    <a:lumOff val="15000"/>
                  </a:schemeClr>
                </a:solidFill>
                <a:latin typeface="Times New Roman" panose="02020603050405020304" pitchFamily="18" charset="0"/>
                <a:cs typeface="Times New Roman" panose="02020603050405020304" pitchFamily="18" charset="0"/>
              </a:rPr>
              <a:t>театрында зур талантка ия булган</a:t>
            </a:r>
            <a:r>
              <a:rPr lang="ru-RU" sz="2000" dirty="0">
                <a:solidFill>
                  <a:schemeClr val="tx1">
                    <a:lumMod val="85000"/>
                    <a:lumOff val="15000"/>
                  </a:schemeClr>
                </a:solidFill>
                <a:latin typeface="Times New Roman" panose="02020603050405020304" pitchFamily="18" charset="0"/>
                <a:cs typeface="Times New Roman" panose="02020603050405020304" pitchFamily="18" charset="0"/>
              </a:rPr>
              <a:t> ш</a:t>
            </a:r>
            <a:r>
              <a:rPr lang="tt-RU" sz="2000" dirty="0">
                <a:solidFill>
                  <a:schemeClr val="tx1">
                    <a:lumMod val="85000"/>
                    <a:lumOff val="15000"/>
                  </a:schemeClr>
                </a:solidFill>
                <a:latin typeface="Times New Roman" panose="02020603050405020304" pitchFamily="18" charset="0"/>
                <a:cs typeface="Times New Roman" panose="02020603050405020304" pitchFamily="18" charset="0"/>
              </a:rPr>
              <a:t>әхесләр күп. </a:t>
            </a:r>
            <a:endParaRPr lang="tt-RU" sz="2000" dirty="0" smtClean="0">
              <a:solidFill>
                <a:schemeClr val="tx1">
                  <a:lumMod val="85000"/>
                  <a:lumOff val="15000"/>
                </a:schemeClr>
              </a:solidFill>
              <a:latin typeface="Times New Roman" panose="02020603050405020304" pitchFamily="18" charset="0"/>
              <a:cs typeface="Times New Roman" panose="02020603050405020304" pitchFamily="18" charset="0"/>
            </a:endParaRPr>
          </a:p>
          <a:p>
            <a:r>
              <a:rPr lang="tt-RU" sz="2000" dirty="0" smtClean="0">
                <a:solidFill>
                  <a:schemeClr val="tx1">
                    <a:lumMod val="85000"/>
                    <a:lumOff val="15000"/>
                  </a:schemeClr>
                </a:solidFill>
                <a:latin typeface="Times New Roman" panose="02020603050405020304" pitchFamily="18" charset="0"/>
                <a:cs typeface="Times New Roman" panose="02020603050405020304" pitchFamily="18" charset="0"/>
              </a:rPr>
              <a:t>Сөекле </a:t>
            </a:r>
            <a:r>
              <a:rPr lang="tt-RU" sz="2000" dirty="0">
                <a:solidFill>
                  <a:schemeClr val="tx1">
                    <a:lumMod val="85000"/>
                    <a:lumOff val="15000"/>
                  </a:schemeClr>
                </a:solidFill>
                <a:latin typeface="Times New Roman" panose="02020603050405020304" pitchFamily="18" charset="0"/>
                <a:cs typeface="Times New Roman" panose="02020603050405020304" pitchFamily="18" charset="0"/>
              </a:rPr>
              <a:t>артистыбыз Шәүкәт Биктимеров – шуларның иң күренеклеләреннән. Галиәсгар Камал исемендәге театр сәхнәсе Шәүкәт Хәсәновичның күпкырлы, бай, юмарт талантын ачты, аны халкыбызның иң яраткан, шөһрәтле кешеләреннән берсе итте. Ул үзе тудырган образларның җанына үтеп керә һәм аларны чын, тормышчан итеп сурәтли. Әлеге образлар аның йөрәге аша чыкканга күрә, бик табигый, ышандырырлык,һәркемгә дә бик якын. Гаят</a:t>
            </a:r>
            <a:r>
              <a:rPr lang="ru-RU" sz="2000" dirty="0">
                <a:solidFill>
                  <a:schemeClr val="tx1">
                    <a:lumMod val="85000"/>
                    <a:lumOff val="15000"/>
                  </a:schemeClr>
                </a:solidFill>
                <a:latin typeface="Times New Roman" panose="02020603050405020304" pitchFamily="18" charset="0"/>
                <a:cs typeface="Times New Roman" panose="02020603050405020304" pitchFamily="18" charset="0"/>
              </a:rPr>
              <a:t>ь</a:t>
            </a:r>
            <a:r>
              <a:rPr lang="tt-RU" sz="2000" dirty="0">
                <a:solidFill>
                  <a:schemeClr val="tx1">
                    <a:lumMod val="85000"/>
                    <a:lumOff val="15000"/>
                  </a:schemeClr>
                </a:solidFill>
                <a:latin typeface="Times New Roman" panose="02020603050405020304" pitchFamily="18" charset="0"/>
                <a:cs typeface="Times New Roman" panose="02020603050405020304" pitchFamily="18" charset="0"/>
              </a:rPr>
              <a:t> тормышчан булганга, алар яшәүнең ямен табарга, оптимистик рухта калып, тулы канлы тормыш белән гомер итәргә өйрәтә.  </a:t>
            </a:r>
            <a:r>
              <a:rPr lang="ru-RU" sz="2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ru-RU" sz="2000" dirty="0" smtClean="0">
                <a:solidFill>
                  <a:schemeClr val="tx1">
                    <a:lumMod val="85000"/>
                    <a:lumOff val="15000"/>
                  </a:schemeClr>
                </a:solidFill>
                <a:latin typeface="Times New Roman" panose="02020603050405020304" pitchFamily="18" charset="0"/>
                <a:cs typeface="Times New Roman" panose="02020603050405020304" pitchFamily="18" charset="0"/>
              </a:rPr>
              <a:t>        </a:t>
            </a:r>
          </a:p>
          <a:p>
            <a:r>
              <a:rPr lang="ru-RU" sz="2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ru-RU" sz="2000" dirty="0" smtClean="0">
                <a:solidFill>
                  <a:schemeClr val="tx1">
                    <a:lumMod val="85000"/>
                    <a:lumOff val="15000"/>
                  </a:schemeClr>
                </a:solidFill>
                <a:latin typeface="Times New Roman" panose="02020603050405020304" pitchFamily="18" charset="0"/>
                <a:cs typeface="Times New Roman" panose="02020603050405020304" pitchFamily="18" charset="0"/>
              </a:rPr>
              <a:t>                         </a:t>
            </a:r>
            <a:r>
              <a:rPr lang="tt-RU" sz="2000" dirty="0" smtClean="0">
                <a:solidFill>
                  <a:schemeClr val="tx1">
                    <a:lumMod val="85000"/>
                    <a:lumOff val="15000"/>
                  </a:schemeClr>
                </a:solidFill>
                <a:latin typeface="Times New Roman" panose="02020603050405020304" pitchFamily="18" charset="0"/>
                <a:cs typeface="Times New Roman" panose="02020603050405020304" pitchFamily="18" charset="0"/>
              </a:rPr>
              <a:t>Минтимер Шәймиев</a:t>
            </a:r>
          </a:p>
          <a:p>
            <a:r>
              <a:rPr lang="tt-RU" dirty="0"/>
              <a:t> </a:t>
            </a:r>
            <a:r>
              <a:rPr lang="tt-RU" dirty="0">
                <a:solidFill>
                  <a:schemeClr val="tx1">
                    <a:lumMod val="75000"/>
                    <a:lumOff val="25000"/>
                  </a:schemeClr>
                </a:solidFill>
                <a:latin typeface="Times New Roman" panose="02020603050405020304" pitchFamily="18" charset="0"/>
                <a:cs typeface="Times New Roman" panose="02020603050405020304" pitchFamily="18" charset="0"/>
              </a:rPr>
              <a:t> </a:t>
            </a:r>
            <a:endParaRPr lang="tt-RU"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r>
              <a:rPr lang="tt-RU" dirty="0" smtClean="0">
                <a:solidFill>
                  <a:schemeClr val="tx1">
                    <a:lumMod val="75000"/>
                    <a:lumOff val="25000"/>
                  </a:schemeClr>
                </a:solidFill>
                <a:latin typeface="Times New Roman" panose="02020603050405020304" pitchFamily="18" charset="0"/>
                <a:cs typeface="Times New Roman" panose="02020603050405020304" pitchFamily="18" charset="0"/>
              </a:rPr>
              <a:t>Шәүкәт </a:t>
            </a:r>
            <a:r>
              <a:rPr lang="tt-RU" dirty="0">
                <a:solidFill>
                  <a:schemeClr val="tx1">
                    <a:lumMod val="75000"/>
                    <a:lumOff val="25000"/>
                  </a:schemeClr>
                </a:solidFill>
                <a:latin typeface="Times New Roman" panose="02020603050405020304" pitchFamily="18" charset="0"/>
                <a:cs typeface="Times New Roman" panose="02020603050405020304" pitchFamily="18" charset="0"/>
              </a:rPr>
              <a:t>Биктимеров: Истәлекләр, мәкаләләр, шигырьләр. – Казан: Татар.кит.нәшр., 2003. – 207 бит, рәсемнәр белән.</a:t>
            </a:r>
            <a:endParaRPr lang="ru-RU" dirty="0"/>
          </a:p>
        </p:txBody>
      </p:sp>
      <p:sp>
        <p:nvSpPr>
          <p:cNvPr id="6" name="Стрелка влево 5">
            <a:hlinkClick r:id="rId2" action="ppaction://hlinksldjump"/>
          </p:cNvPr>
          <p:cNvSpPr/>
          <p:nvPr/>
        </p:nvSpPr>
        <p:spPr>
          <a:xfrm>
            <a:off x="7596336" y="6237312"/>
            <a:ext cx="1152128"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6230" y="260648"/>
            <a:ext cx="3977791" cy="4701393"/>
          </a:xfrm>
          <a:prstGeom prst="rect">
            <a:avLst/>
          </a:prstGeom>
        </p:spPr>
      </p:pic>
    </p:spTree>
    <p:extLst>
      <p:ext uri="{BB962C8B-B14F-4D97-AF65-F5344CB8AC3E}">
        <p14:creationId xmlns:p14="http://schemas.microsoft.com/office/powerpoint/2010/main" val="1228141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16632"/>
            <a:ext cx="5256584" cy="5940088"/>
          </a:xfrm>
          <a:prstGeom prst="rect">
            <a:avLst/>
          </a:prstGeom>
        </p:spPr>
        <p:txBody>
          <a:bodyPr wrap="square">
            <a:spAutoFit/>
          </a:bodyPr>
          <a:lstStyle/>
          <a:p>
            <a:pPr algn="ctr"/>
            <a:r>
              <a:rPr lang="ru-RU" sz="2000" b="1" dirty="0" err="1" smtClean="0">
                <a:solidFill>
                  <a:schemeClr val="tx1">
                    <a:lumMod val="75000"/>
                    <a:lumOff val="25000"/>
                  </a:schemeClr>
                </a:solidFill>
                <a:latin typeface="Times New Roman" panose="02020603050405020304" pitchFamily="18" charset="0"/>
                <a:cs typeface="Times New Roman" panose="02020603050405020304" pitchFamily="18" charset="0"/>
              </a:rPr>
              <a:t>Әлмәндәрләр</a:t>
            </a:r>
            <a:r>
              <a:rPr lang="ru-RU" sz="2000" b="1"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b="1" dirty="0" err="1">
                <a:solidFill>
                  <a:schemeClr val="tx1">
                    <a:lumMod val="75000"/>
                    <a:lumOff val="25000"/>
                  </a:schemeClr>
                </a:solidFill>
                <a:latin typeface="Times New Roman" panose="02020603050405020304" pitchFamily="18" charset="0"/>
                <a:cs typeface="Times New Roman" panose="02020603050405020304" pitchFamily="18" charset="0"/>
              </a:rPr>
              <a:t>ә</a:t>
            </a:r>
            <a:r>
              <a:rPr lang="ru-RU" sz="2000" b="1" dirty="0" err="1" smtClean="0">
                <a:solidFill>
                  <a:schemeClr val="tx1">
                    <a:lumMod val="75000"/>
                    <a:lumOff val="25000"/>
                  </a:schemeClr>
                </a:solidFill>
                <a:latin typeface="Times New Roman" panose="02020603050405020304" pitchFamily="18" charset="0"/>
                <a:cs typeface="Times New Roman" panose="02020603050405020304" pitchFamily="18" charset="0"/>
              </a:rPr>
              <a:t>манаты</a:t>
            </a:r>
            <a:endParaRPr lang="ru-RU" sz="2000"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Бу</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китапта</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СССРның</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халык</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артисты,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Россиянең</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К.С.Станиславский</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исемендәге</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Дәуләт</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һәм</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Татарстанның</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Г.Тукай</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исемендәге</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Дәуләт</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премиясе</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лауреаты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Шәукәт</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Хәсән</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улы</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Биктимеров</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иҗатына</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аерым</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алганда</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000" dirty="0" smtClean="0">
                <a:solidFill>
                  <a:schemeClr val="tx1">
                    <a:lumMod val="75000"/>
                    <a:lumOff val="25000"/>
                  </a:schemeClr>
                </a:solidFill>
                <a:latin typeface="Times New Roman" panose="02020603050405020304" pitchFamily="18" charset="0"/>
                <a:cs typeface="Times New Roman" panose="02020603050405020304" pitchFamily="18" charset="0"/>
              </a:rPr>
              <a:t>XX</a:t>
            </a:r>
            <a:r>
              <a:rPr lang="tt-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гасырның</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иң</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мәшһур</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әсәрләреннән</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берсе –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Туфан</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Миннуллинның</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Әлдермештән</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Элмәндәр</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исемле</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пьесасы</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буенча</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куелган</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спектакльдә</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ул</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тудырган</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төп</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образ –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Әлмәндәр</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картка</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багышланган</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b="1" dirty="0" smtClean="0">
                <a:solidFill>
                  <a:schemeClr val="tx1">
                    <a:lumMod val="75000"/>
                    <a:lumOff val="25000"/>
                  </a:schemeClr>
                </a:solidFill>
                <a:latin typeface="Times New Roman" panose="02020603050405020304" pitchFamily="18" charset="0"/>
                <a:cs typeface="Times New Roman" panose="02020603050405020304" pitchFamily="18" charset="0"/>
              </a:rPr>
              <a:t>«</a:t>
            </a:r>
            <a:r>
              <a:rPr lang="ru-RU" sz="2000" b="1" dirty="0" err="1">
                <a:solidFill>
                  <a:schemeClr val="tx1">
                    <a:lumMod val="75000"/>
                    <a:lumOff val="25000"/>
                  </a:schemeClr>
                </a:solidFill>
                <a:latin typeface="Times New Roman" panose="02020603050405020304" pitchFamily="18" charset="0"/>
                <a:cs typeface="Times New Roman" panose="02020603050405020304" pitchFamily="18" charset="0"/>
              </a:rPr>
              <a:t>Әлмәндәрләр</a:t>
            </a:r>
            <a:r>
              <a:rPr lang="ru-RU" sz="20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b="1" dirty="0" err="1" smtClean="0">
                <a:solidFill>
                  <a:schemeClr val="tx1">
                    <a:lumMod val="75000"/>
                    <a:lumOff val="25000"/>
                  </a:schemeClr>
                </a:solidFill>
                <a:latin typeface="Times New Roman" panose="02020603050405020304" pitchFamily="18" charset="0"/>
                <a:cs typeface="Times New Roman" panose="02020603050405020304" pitchFamily="18" charset="0"/>
              </a:rPr>
              <a:t>әманаты</a:t>
            </a:r>
            <a:r>
              <a:rPr lang="ru-RU" sz="2000" b="1" dirty="0" smtClean="0">
                <a:solidFill>
                  <a:schemeClr val="tx1">
                    <a:lumMod val="75000"/>
                    <a:lumOff val="25000"/>
                  </a:schemeClr>
                </a:solidFill>
                <a:latin typeface="Times New Roman" panose="02020603050405020304" pitchFamily="18" charset="0"/>
                <a:cs typeface="Times New Roman" panose="02020603050405020304" pitchFamily="18" charset="0"/>
              </a:rPr>
              <a:t>»</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дигән</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документаль</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повесть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укучыларыбыз</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a:solidFill>
                  <a:schemeClr val="tx1">
                    <a:lumMod val="75000"/>
                    <a:lumOff val="25000"/>
                  </a:schemeClr>
                </a:solidFill>
                <a:latin typeface="Times New Roman" panose="02020603050405020304" pitchFamily="18" charset="0"/>
                <a:cs typeface="Times New Roman" panose="02020603050405020304" pitchFamily="18" charset="0"/>
              </a:rPr>
              <a:t>игътибарына</a:t>
            </a:r>
            <a:r>
              <a:rPr lang="ru-RU"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тәкъдим</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ru-RU" sz="2000" dirty="0" err="1" smtClean="0">
                <a:solidFill>
                  <a:schemeClr val="tx1">
                    <a:lumMod val="75000"/>
                    <a:lumOff val="25000"/>
                  </a:schemeClr>
                </a:solidFill>
                <a:latin typeface="Times New Roman" panose="02020603050405020304" pitchFamily="18" charset="0"/>
                <a:cs typeface="Times New Roman" panose="02020603050405020304" pitchFamily="18" charset="0"/>
              </a:rPr>
              <a:t>ителә</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a:t>
            </a:r>
          </a:p>
          <a:p>
            <a:pPr algn="just"/>
            <a:endParaRPr lang="tt-RU" sz="2000"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a:r>
              <a:rPr lang="tt-RU" sz="2000" dirty="0" smtClean="0">
                <a:solidFill>
                  <a:schemeClr val="tx1">
                    <a:lumMod val="75000"/>
                    <a:lumOff val="25000"/>
                  </a:schemeClr>
                </a:solidFill>
                <a:latin typeface="Times New Roman" panose="02020603050405020304" pitchFamily="18" charset="0"/>
                <a:cs typeface="Times New Roman" panose="02020603050405020304" pitchFamily="18" charset="0"/>
              </a:rPr>
              <a:t>Әһлия Ф.Ә. Әлмәндәрләр әманәте: Документал</a:t>
            </a:r>
            <a:r>
              <a:rPr lang="ru-RU" sz="2000" dirty="0" smtClean="0">
                <a:solidFill>
                  <a:schemeClr val="tx1">
                    <a:lumMod val="75000"/>
                    <a:lumOff val="25000"/>
                  </a:schemeClr>
                </a:solidFill>
                <a:latin typeface="Times New Roman" panose="02020603050405020304" pitchFamily="18" charset="0"/>
                <a:cs typeface="Times New Roman" panose="02020603050405020304" pitchFamily="18" charset="0"/>
              </a:rPr>
              <a:t>ь</a:t>
            </a:r>
            <a:r>
              <a:rPr lang="tt-RU" sz="2000" dirty="0" smtClean="0">
                <a:solidFill>
                  <a:schemeClr val="tx1">
                    <a:lumMod val="75000"/>
                    <a:lumOff val="25000"/>
                  </a:schemeClr>
                </a:solidFill>
                <a:latin typeface="Times New Roman" panose="02020603050405020304" pitchFamily="18" charset="0"/>
                <a:cs typeface="Times New Roman" panose="02020603050405020304" pitchFamily="18" charset="0"/>
              </a:rPr>
              <a:t> повесть. – Казан: Татар.кит.нәшр., 2001. – 47 бит. Фоторәсемнәр белән.</a:t>
            </a:r>
            <a:endParaRPr lang="ru-RU" sz="20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5" name="Стрелка влево 4">
            <a:hlinkClick r:id="rId2" action="ppaction://hlinksldjump"/>
          </p:cNvPr>
          <p:cNvSpPr/>
          <p:nvPr/>
        </p:nvSpPr>
        <p:spPr>
          <a:xfrm>
            <a:off x="7884368" y="6381328"/>
            <a:ext cx="1008112" cy="2160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a:stretch>
            <a:fillRect/>
          </a:stretch>
        </p:blipFill>
        <p:spPr>
          <a:xfrm>
            <a:off x="5611531" y="95498"/>
            <a:ext cx="3270084" cy="4845670"/>
          </a:xfrm>
          <a:prstGeom prst="rect">
            <a:avLst/>
          </a:prstGeom>
        </p:spPr>
      </p:pic>
    </p:spTree>
    <p:extLst>
      <p:ext uri="{BB962C8B-B14F-4D97-AF65-F5344CB8AC3E}">
        <p14:creationId xmlns:p14="http://schemas.microsoft.com/office/powerpoint/2010/main" val="42871848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32656"/>
            <a:ext cx="5040560" cy="4493538"/>
          </a:xfrm>
          <a:prstGeom prst="rect">
            <a:avLst/>
          </a:prstGeom>
        </p:spPr>
        <p:txBody>
          <a:bodyPr wrap="square">
            <a:spAutoFit/>
          </a:bodyPr>
          <a:lstStyle/>
          <a:p>
            <a:pPr algn="just"/>
            <a:r>
              <a:rPr lang="ru-RU" sz="2200" dirty="0">
                <a:solidFill>
                  <a:schemeClr val="tx1">
                    <a:lumMod val="85000"/>
                    <a:lumOff val="15000"/>
                  </a:schemeClr>
                </a:solidFill>
                <a:latin typeface="Times New Roman" panose="02020603050405020304" pitchFamily="18" charset="0"/>
                <a:cs typeface="Times New Roman" panose="02020603050405020304" pitchFamily="18" charset="0"/>
              </a:rPr>
              <a:t>Творческая жизнь </a:t>
            </a:r>
            <a:r>
              <a:rPr lang="ru-RU" sz="2200" dirty="0" err="1">
                <a:solidFill>
                  <a:schemeClr val="tx1">
                    <a:lumMod val="85000"/>
                    <a:lumOff val="15000"/>
                  </a:schemeClr>
                </a:solidFill>
                <a:latin typeface="Times New Roman" panose="02020603050405020304" pitchFamily="18" charset="0"/>
                <a:cs typeface="Times New Roman" panose="02020603050405020304" pitchFamily="18" charset="0"/>
              </a:rPr>
              <a:t>Шауката</a:t>
            </a:r>
            <a:r>
              <a:rPr lang="ru-RU" sz="22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ru-RU" sz="2200" dirty="0" err="1">
                <a:solidFill>
                  <a:schemeClr val="tx1">
                    <a:lumMod val="85000"/>
                    <a:lumOff val="15000"/>
                  </a:schemeClr>
                </a:solidFill>
                <a:latin typeface="Times New Roman" panose="02020603050405020304" pitchFamily="18" charset="0"/>
                <a:cs typeface="Times New Roman" panose="02020603050405020304" pitchFamily="18" charset="0"/>
              </a:rPr>
              <a:t>Биктимерова</a:t>
            </a:r>
            <a:r>
              <a:rPr lang="ru-RU" sz="2200" dirty="0">
                <a:solidFill>
                  <a:schemeClr val="tx1">
                    <a:lumMod val="85000"/>
                    <a:lumOff val="15000"/>
                  </a:schemeClr>
                </a:solidFill>
                <a:latin typeface="Times New Roman" panose="02020603050405020304" pitchFamily="18" charset="0"/>
                <a:cs typeface="Times New Roman" panose="02020603050405020304" pitchFamily="18" charset="0"/>
              </a:rPr>
              <a:t> активно связана с большой общественной работой. Он избирался депутатом Казанского городского Совета, депутатом Верховного Совета ТАССР, депутатом Верховного совета СССР, работал председателем республиканской комиссии по шефской работе на селе и являлся членом Художественного совета театра</a:t>
            </a:r>
            <a:r>
              <a:rPr lang="ru-RU" sz="2200" dirty="0" smtClean="0">
                <a:solidFill>
                  <a:schemeClr val="tx1">
                    <a:lumMod val="85000"/>
                    <a:lumOff val="15000"/>
                  </a:schemeClr>
                </a:solidFill>
              </a:rPr>
              <a:t>.</a:t>
            </a:r>
          </a:p>
          <a:p>
            <a:pPr algn="just"/>
            <a:endParaRPr lang="ru-RU" sz="2200" dirty="0">
              <a:solidFill>
                <a:schemeClr val="tx1">
                  <a:lumMod val="85000"/>
                  <a:lumOff val="15000"/>
                </a:schemeClr>
              </a:solidFill>
            </a:endParaRPr>
          </a:p>
          <a:p>
            <a:pPr algn="just"/>
            <a:r>
              <a:rPr lang="ru-RU" sz="2200" dirty="0" smtClean="0">
                <a:solidFill>
                  <a:schemeClr val="tx1">
                    <a:lumMod val="85000"/>
                    <a:lumOff val="15000"/>
                  </a:schemeClr>
                </a:solidFill>
                <a:latin typeface="Times New Roman" panose="02020603050405020304" pitchFamily="18" charset="0"/>
                <a:cs typeface="Times New Roman" panose="02020603050405020304" pitchFamily="18" charset="0"/>
              </a:rPr>
              <a:t>Народные артисты. Очерки. Казань, </a:t>
            </a:r>
            <a:r>
              <a:rPr lang="ru-RU" sz="2200" dirty="0" err="1" smtClean="0">
                <a:solidFill>
                  <a:schemeClr val="tx1">
                    <a:lumMod val="85000"/>
                    <a:lumOff val="15000"/>
                  </a:schemeClr>
                </a:solidFill>
                <a:latin typeface="Times New Roman" panose="02020603050405020304" pitchFamily="18" charset="0"/>
                <a:cs typeface="Times New Roman" panose="02020603050405020304" pitchFamily="18" charset="0"/>
              </a:rPr>
              <a:t>Тат.кн.изд</a:t>
            </a:r>
            <a:r>
              <a:rPr lang="ru-RU" sz="2200" dirty="0" smtClean="0">
                <a:solidFill>
                  <a:schemeClr val="tx1">
                    <a:lumMod val="85000"/>
                    <a:lumOff val="15000"/>
                  </a:schemeClr>
                </a:solidFill>
                <a:latin typeface="Times New Roman" panose="02020603050405020304" pitchFamily="18" charset="0"/>
                <a:cs typeface="Times New Roman" panose="02020603050405020304" pitchFamily="18" charset="0"/>
              </a:rPr>
              <a:t>-во, 1980</a:t>
            </a:r>
            <a:r>
              <a:rPr lang="ru-RU" sz="2200" dirty="0">
                <a:solidFill>
                  <a:schemeClr val="tx1">
                    <a:lumMod val="85000"/>
                    <a:lumOff val="15000"/>
                  </a:schemeClr>
                </a:solidFill>
              </a:rPr>
              <a:t> </a:t>
            </a:r>
          </a:p>
        </p:txBody>
      </p:sp>
      <p:sp>
        <p:nvSpPr>
          <p:cNvPr id="4" name="Стрелка влево 3">
            <a:hlinkClick r:id="rId2" action="ppaction://hlinksldjump"/>
          </p:cNvPr>
          <p:cNvSpPr/>
          <p:nvPr/>
        </p:nvSpPr>
        <p:spPr>
          <a:xfrm>
            <a:off x="7308304" y="6237312"/>
            <a:ext cx="1224136" cy="2160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3540" y="353616"/>
            <a:ext cx="3409527" cy="4713522"/>
          </a:xfrm>
          <a:prstGeom prst="rect">
            <a:avLst/>
          </a:prstGeom>
        </p:spPr>
      </p:pic>
    </p:spTree>
    <p:extLst>
      <p:ext uri="{BB962C8B-B14F-4D97-AF65-F5344CB8AC3E}">
        <p14:creationId xmlns:p14="http://schemas.microsoft.com/office/powerpoint/2010/main" val="34665106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трелка влево 2">
            <a:hlinkClick r:id="rId2" action="ppaction://hlinksldjump"/>
          </p:cNvPr>
          <p:cNvSpPr/>
          <p:nvPr/>
        </p:nvSpPr>
        <p:spPr>
          <a:xfrm>
            <a:off x="7236296" y="6165304"/>
            <a:ext cx="1224136"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332656"/>
            <a:ext cx="2514600" cy="376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131840" y="352698"/>
            <a:ext cx="5040560" cy="6370975"/>
          </a:xfrm>
          <a:prstGeom prst="rect">
            <a:avLst/>
          </a:prstGeom>
        </p:spPr>
        <p:txBody>
          <a:bodyPr wrap="square">
            <a:spAutoFit/>
          </a:bodyPr>
          <a:lstStyle/>
          <a:p>
            <a:r>
              <a:rPr lang="tt-RU" sz="2200" dirty="0">
                <a:solidFill>
                  <a:schemeClr val="tx1">
                    <a:lumMod val="85000"/>
                    <a:lumOff val="15000"/>
                  </a:schemeClr>
                </a:solidFill>
                <a:latin typeface="Times New Roman" panose="02020603050405020304" pitchFamily="18" charset="0"/>
                <a:cs typeface="Times New Roman" panose="02020603050405020304" pitchFamily="18" charset="0"/>
              </a:rPr>
              <a:t>ТАССРның атказанган артисты Шәүкәт Биктимеров (1928)</a:t>
            </a:r>
            <a:endParaRPr lang="ru-RU" sz="2200" dirty="0">
              <a:solidFill>
                <a:schemeClr val="tx1">
                  <a:lumMod val="85000"/>
                  <a:lumOff val="15000"/>
                </a:schemeClr>
              </a:solidFill>
              <a:latin typeface="Times New Roman" panose="02020603050405020304" pitchFamily="18" charset="0"/>
              <a:cs typeface="Times New Roman" panose="02020603050405020304" pitchFamily="18" charset="0"/>
            </a:endParaRPr>
          </a:p>
          <a:p>
            <a:r>
              <a:rPr lang="tt-RU" sz="2200" dirty="0">
                <a:solidFill>
                  <a:schemeClr val="tx1">
                    <a:lumMod val="85000"/>
                    <a:lumOff val="15000"/>
                  </a:schemeClr>
                </a:solidFill>
                <a:latin typeface="Times New Roman" panose="02020603050405020304" pitchFamily="18" charset="0"/>
                <a:cs typeface="Times New Roman" panose="02020603050405020304" pitchFamily="18" charset="0"/>
              </a:rPr>
              <a:t>Ш.Биктимеров башкарган рол</a:t>
            </a:r>
            <a:r>
              <a:rPr lang="ru-RU" sz="2200" dirty="0">
                <a:solidFill>
                  <a:schemeClr val="tx1">
                    <a:lumMod val="85000"/>
                    <a:lumOff val="15000"/>
                  </a:schemeClr>
                </a:solidFill>
                <a:latin typeface="Times New Roman" panose="02020603050405020304" pitchFamily="18" charset="0"/>
                <a:cs typeface="Times New Roman" panose="02020603050405020304" pitchFamily="18" charset="0"/>
              </a:rPr>
              <a:t>ь</a:t>
            </a:r>
            <a:r>
              <a:rPr lang="tt-RU" sz="2200" dirty="0">
                <a:solidFill>
                  <a:schemeClr val="tx1">
                    <a:lumMod val="85000"/>
                    <a:lumOff val="15000"/>
                  </a:schemeClr>
                </a:solidFill>
                <a:latin typeface="Times New Roman" panose="02020603050405020304" pitchFamily="18" charset="0"/>
                <a:cs typeface="Times New Roman" panose="02020603050405020304" pitchFamily="18" charset="0"/>
              </a:rPr>
              <a:t>ләрдән:</a:t>
            </a:r>
            <a:endParaRPr lang="ru-RU" sz="2200" dirty="0">
              <a:solidFill>
                <a:schemeClr val="tx1">
                  <a:lumMod val="85000"/>
                  <a:lumOff val="15000"/>
                </a:schemeClr>
              </a:solidFill>
              <a:latin typeface="Times New Roman" panose="02020603050405020304" pitchFamily="18" charset="0"/>
              <a:cs typeface="Times New Roman" panose="02020603050405020304" pitchFamily="18" charset="0"/>
            </a:endParaRPr>
          </a:p>
          <a:p>
            <a:r>
              <a:rPr lang="tt-RU" sz="2200" dirty="0">
                <a:solidFill>
                  <a:schemeClr val="tx1">
                    <a:lumMod val="85000"/>
                    <a:lumOff val="15000"/>
                  </a:schemeClr>
                </a:solidFill>
                <a:latin typeface="Times New Roman" panose="02020603050405020304" pitchFamily="18" charset="0"/>
                <a:cs typeface="Times New Roman" panose="02020603050405020304" pitchFamily="18" charset="0"/>
              </a:rPr>
              <a:t>Байтимер (Ч.Айтматов “Гүзәлем Әсәл”, 1966), Габбас (Ш.Камал, “Карчыга”, 1958)</a:t>
            </a:r>
            <a:endParaRPr lang="ru-RU" sz="2200" dirty="0">
              <a:solidFill>
                <a:schemeClr val="tx1">
                  <a:lumMod val="85000"/>
                  <a:lumOff val="15000"/>
                </a:schemeClr>
              </a:solidFill>
              <a:latin typeface="Times New Roman" panose="02020603050405020304" pitchFamily="18" charset="0"/>
              <a:cs typeface="Times New Roman" panose="02020603050405020304" pitchFamily="18" charset="0"/>
            </a:endParaRPr>
          </a:p>
          <a:p>
            <a:r>
              <a:rPr lang="tt-RU" sz="2200" dirty="0">
                <a:solidFill>
                  <a:schemeClr val="tx1">
                    <a:lumMod val="85000"/>
                    <a:lumOff val="15000"/>
                  </a:schemeClr>
                </a:solidFill>
                <a:latin typeface="Times New Roman" panose="02020603050405020304" pitchFamily="18" charset="0"/>
                <a:cs typeface="Times New Roman" panose="02020603050405020304" pitchFamily="18" charset="0"/>
              </a:rPr>
              <a:t>Бу альбомдагы күпчелек фоторәсемнәр Татарстан дәүләт музее фондыннан, Татар дәүләт академия театры архивыннан һәм альбомны төзүче К.Л.Кумысниковтан алынды; Шулай ук А.Һ.Такташ, С.К.Токарев, Ю.В.Ананьев, С.М.Мясников, Ә.Ш.Шакирҗанов һәм башка фотографларның аерым эшләре файдаланылды.</a:t>
            </a:r>
            <a:endParaRPr lang="ru-RU" sz="2200" dirty="0">
              <a:solidFill>
                <a:schemeClr val="tx1">
                  <a:lumMod val="85000"/>
                  <a:lumOff val="15000"/>
                </a:schemeClr>
              </a:solidFill>
              <a:latin typeface="Times New Roman" panose="02020603050405020304" pitchFamily="18" charset="0"/>
              <a:cs typeface="Times New Roman" panose="02020603050405020304" pitchFamily="18" charset="0"/>
            </a:endParaRPr>
          </a:p>
          <a:p>
            <a:r>
              <a:rPr lang="tt-RU" sz="2000" dirty="0">
                <a:solidFill>
                  <a:schemeClr val="tx1">
                    <a:lumMod val="85000"/>
                    <a:lumOff val="15000"/>
                  </a:schemeClr>
                </a:solidFill>
                <a:latin typeface="Times New Roman" panose="02020603050405020304" pitchFamily="18" charset="0"/>
                <a:cs typeface="Times New Roman" panose="02020603050405020304" pitchFamily="18" charset="0"/>
              </a:rPr>
              <a:t> </a:t>
            </a:r>
            <a:endParaRPr lang="ru-RU" sz="2000" dirty="0">
              <a:solidFill>
                <a:schemeClr val="tx1">
                  <a:lumMod val="85000"/>
                  <a:lumOff val="15000"/>
                </a:schemeClr>
              </a:solidFill>
              <a:latin typeface="Times New Roman" panose="02020603050405020304" pitchFamily="18" charset="0"/>
              <a:cs typeface="Times New Roman" panose="02020603050405020304" pitchFamily="18" charset="0"/>
            </a:endParaRPr>
          </a:p>
          <a:p>
            <a:r>
              <a:rPr lang="ru-RU" sz="2000" dirty="0" err="1">
                <a:solidFill>
                  <a:schemeClr val="tx1">
                    <a:lumMod val="85000"/>
                    <a:lumOff val="15000"/>
                  </a:schemeClr>
                </a:solidFill>
                <a:latin typeface="Times New Roman" panose="02020603050405020304" pitchFamily="18" charset="0"/>
                <a:cs typeface="Times New Roman" panose="02020603050405020304" pitchFamily="18" charset="0"/>
              </a:rPr>
              <a:t>Г.Камал</a:t>
            </a:r>
            <a:r>
              <a:rPr lang="ru-RU" sz="2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ru-RU" sz="2000" dirty="0" err="1">
                <a:solidFill>
                  <a:schemeClr val="tx1">
                    <a:lumMod val="85000"/>
                    <a:lumOff val="15000"/>
                  </a:schemeClr>
                </a:solidFill>
                <a:latin typeface="Times New Roman" panose="02020603050405020304" pitchFamily="18" charset="0"/>
                <a:cs typeface="Times New Roman" panose="02020603050405020304" pitchFamily="18" charset="0"/>
              </a:rPr>
              <a:t>исемендәге</a:t>
            </a:r>
            <a:r>
              <a:rPr lang="tt-RU" sz="2000" dirty="0">
                <a:solidFill>
                  <a:schemeClr val="tx1">
                    <a:lumMod val="85000"/>
                    <a:lumOff val="15000"/>
                  </a:schemeClr>
                </a:solidFill>
                <a:latin typeface="Times New Roman" panose="02020603050405020304" pitchFamily="18" charset="0"/>
                <a:cs typeface="Times New Roman" panose="02020603050405020304" pitchFamily="18" charset="0"/>
              </a:rPr>
              <a:t> театр. – Казан: </a:t>
            </a:r>
            <a:r>
              <a:rPr lang="ru-RU" sz="2000" dirty="0">
                <a:solidFill>
                  <a:schemeClr val="tx1">
                    <a:lumMod val="85000"/>
                    <a:lumOff val="15000"/>
                  </a:schemeClr>
                </a:solidFill>
                <a:latin typeface="Times New Roman" panose="02020603050405020304" pitchFamily="18" charset="0"/>
                <a:cs typeface="Times New Roman" panose="02020603050405020304" pitchFamily="18" charset="0"/>
              </a:rPr>
              <a:t>Татарстан </a:t>
            </a:r>
            <a:r>
              <a:rPr lang="ru-RU" sz="2000" dirty="0" err="1">
                <a:solidFill>
                  <a:schemeClr val="tx1">
                    <a:lumMod val="85000"/>
                    <a:lumOff val="15000"/>
                  </a:schemeClr>
                </a:solidFill>
                <a:latin typeface="Times New Roman" panose="02020603050405020304" pitchFamily="18" charset="0"/>
                <a:cs typeface="Times New Roman" panose="02020603050405020304" pitchFamily="18" charset="0"/>
              </a:rPr>
              <a:t>китап</a:t>
            </a:r>
            <a:r>
              <a:rPr lang="ru-RU" sz="2000" dirty="0">
                <a:solidFill>
                  <a:schemeClr val="tx1">
                    <a:lumMod val="85000"/>
                    <a:lumOff val="15000"/>
                  </a:schemeClr>
                </a:solidFill>
                <a:latin typeface="Times New Roman" panose="02020603050405020304" pitchFamily="18" charset="0"/>
                <a:cs typeface="Times New Roman" panose="02020603050405020304" pitchFamily="18" charset="0"/>
              </a:rPr>
              <a:t> н</a:t>
            </a:r>
            <a:r>
              <a:rPr lang="tt-RU" sz="2000" dirty="0">
                <a:solidFill>
                  <a:schemeClr val="tx1">
                    <a:lumMod val="85000"/>
                    <a:lumOff val="15000"/>
                  </a:schemeClr>
                </a:solidFill>
                <a:latin typeface="Times New Roman" panose="02020603050405020304" pitchFamily="18" charset="0"/>
                <a:cs typeface="Times New Roman" panose="02020603050405020304" pitchFamily="18" charset="0"/>
              </a:rPr>
              <a:t>әшрияты,  1967</a:t>
            </a:r>
            <a:endParaRPr lang="ru-RU" sz="2000" dirty="0">
              <a:solidFill>
                <a:schemeClr val="tx1">
                  <a:lumMod val="85000"/>
                  <a:lumOff val="15000"/>
                </a:schemeClr>
              </a:solidFill>
              <a:latin typeface="Times New Roman" panose="02020603050405020304" pitchFamily="18" charset="0"/>
              <a:cs typeface="Times New Roman" panose="02020603050405020304" pitchFamily="18" charset="0"/>
            </a:endParaRPr>
          </a:p>
          <a:p>
            <a:r>
              <a:rPr lang="ru-RU" dirty="0"/>
              <a:t> </a:t>
            </a:r>
          </a:p>
        </p:txBody>
      </p:sp>
    </p:spTree>
    <p:extLst>
      <p:ext uri="{BB962C8B-B14F-4D97-AF65-F5344CB8AC3E}">
        <p14:creationId xmlns:p14="http://schemas.microsoft.com/office/powerpoint/2010/main" val="25359795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трелка влево 1">
            <a:hlinkClick r:id="rId2" action="ppaction://hlinksldjump"/>
          </p:cNvPr>
          <p:cNvSpPr/>
          <p:nvPr/>
        </p:nvSpPr>
        <p:spPr>
          <a:xfrm>
            <a:off x="6660232" y="5949280"/>
            <a:ext cx="1512168" cy="2160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107504" y="188640"/>
            <a:ext cx="5328591" cy="6031010"/>
          </a:xfrm>
          <a:prstGeom prst="rect">
            <a:avLst/>
          </a:prstGeom>
        </p:spPr>
        <p:txBody>
          <a:bodyPr wrap="square">
            <a:spAutoFit/>
          </a:bodyPr>
          <a:lstStyle/>
          <a:p>
            <a:pPr indent="450215" algn="just">
              <a:lnSpc>
                <a:spcPct val="107000"/>
              </a:lnSpc>
              <a:spcAft>
                <a:spcPts val="800"/>
              </a:spcAft>
            </a:pPr>
            <a:r>
              <a:rPr lang="ru-RU" dirty="0" err="1">
                <a:latin typeface="Times New Roman" panose="02020603050405020304" pitchFamily="18" charset="0"/>
                <a:ea typeface="Calibri" panose="020F0502020204030204" pitchFamily="34" charset="0"/>
                <a:cs typeface="Times New Roman" panose="02020603050405020304" pitchFamily="18" charset="0"/>
              </a:rPr>
              <a:t>Бу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китапта</a:t>
            </a:r>
            <a:r>
              <a:rPr lang="ru-RU" dirty="0">
                <a:latin typeface="Times New Roman" panose="02020603050405020304" pitchFamily="18" charset="0"/>
                <a:ea typeface="Calibri" panose="020F0502020204030204" pitchFamily="34" charset="0"/>
                <a:cs typeface="Times New Roman" panose="02020603050405020304" pitchFamily="18" charset="0"/>
              </a:rPr>
              <a:t> Россияне</a:t>
            </a:r>
            <a:r>
              <a:rPr lang="tt-RU" dirty="0">
                <a:latin typeface="Times New Roman" panose="02020603050405020304" pitchFamily="18" charset="0"/>
                <a:ea typeface="Calibri" panose="020F0502020204030204" pitchFamily="34" charset="0"/>
                <a:cs typeface="Times New Roman" panose="02020603050405020304" pitchFamily="18" charset="0"/>
              </a:rPr>
              <a:t>ң һәм Татарстанның халык артисты, Татарстан Республикасының Г.Тукай исемендәге Дәүләт премиясе лауреаты Әзһәр Шакировның үткән гасырда һәм бүгенге көндә татар театры тарихында үз йолдызын кабызган, халкыбыз горурлыгы булган күренекле артистларыбыз, режиссерларыбыз, үз иҗатлары белән миллисәнгатебезнең, шанлы әдәбиятыбызның үткәнен, бүгенгесен киләчәк буыннарга мирас итеп калдыруга хезмәт иткән шәхесләр турындагы тирән хөрмәт хисләре белән язылган истәлекләре туплап бирелә.</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tt-RU" dirty="0">
                <a:latin typeface="Times New Roman" panose="02020603050405020304" pitchFamily="18" charset="0"/>
                <a:ea typeface="Calibri" panose="020F0502020204030204" pitchFamily="34" charset="0"/>
                <a:cs typeface="Times New Roman" panose="02020603050405020304" pitchFamily="18" charset="0"/>
              </a:rPr>
              <a:t>Укучыга шулай ук авторның үзе турында язган балачак һәм яшьлек хатирәләре дә кызык булыр дип уйлыйбыз. Шәхесләр шулай туа, шулай яши, шулай танылу ала!..</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tt-RU" dirty="0">
                <a:latin typeface="Times New Roman" panose="02020603050405020304" pitchFamily="18" charset="0"/>
                <a:ea typeface="Calibri" panose="020F0502020204030204" pitchFamily="34" charset="0"/>
                <a:cs typeface="Times New Roman" panose="02020603050405020304" pitchFamily="18" charset="0"/>
              </a:rPr>
              <a:t> </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tt-RU" dirty="0">
                <a:latin typeface="Times New Roman" panose="02020603050405020304" pitchFamily="18" charset="0"/>
                <a:ea typeface="Calibri" panose="020F0502020204030204" pitchFamily="34" charset="0"/>
                <a:cs typeface="Times New Roman" panose="02020603050405020304" pitchFamily="18" charset="0"/>
              </a:rPr>
              <a:t>Шакиров Ә.И. Халкыбызның кадерле шәхесләре. – Казан: Рухият, 2021. – 288 б.: илл.</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4128" y="404664"/>
            <a:ext cx="3220175" cy="4040409"/>
          </a:xfrm>
          <a:prstGeom prst="rect">
            <a:avLst/>
          </a:prstGeom>
        </p:spPr>
      </p:pic>
    </p:spTree>
    <p:extLst>
      <p:ext uri="{BB962C8B-B14F-4D97-AF65-F5344CB8AC3E}">
        <p14:creationId xmlns:p14="http://schemas.microsoft.com/office/powerpoint/2010/main" val="143062223"/>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Зеленый">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
  <TotalTime>623</TotalTime>
  <Words>677</Words>
  <Application>Microsoft Office PowerPoint</Application>
  <PresentationFormat>Экран (4:3)</PresentationFormat>
  <Paragraphs>58</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Грань</vt:lpstr>
      <vt:lpstr>Саба районы китапханәчеләре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Элеге йолдызга бассагыз, сез “Әлдермештән Әлмәндәр” спектакелен карый аласыз</vt:lpstr>
      <vt:lpstr>Кәрим Тинчуринның «Зәңгәр шәл» спектакелендә Ишан роле  </vt:lpstr>
      <vt:lpstr>Сезгә ребус тәкъдим итәбез</vt:lpstr>
      <vt:lpstr>Презентация PowerPoint</vt:lpstr>
      <vt:lpstr>Презентация PowerPoint</vt:lpstr>
      <vt:lpstr>Шәүкәт Биктимеров –  районыбыз горурлыгы</vt:lpstr>
      <vt:lpstr>Пазл-викторина</vt:lpstr>
      <vt:lpstr>Язуга бассагыз, Ш.Биктимеров тормышына һәм иҗатына багышланган музейга сәяхәт итә алачаксыз</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70</cp:revision>
  <dcterms:created xsi:type="dcterms:W3CDTF">2022-11-21T15:02:00Z</dcterms:created>
  <dcterms:modified xsi:type="dcterms:W3CDTF">2022-11-24T14:10:03Z</dcterms:modified>
</cp:coreProperties>
</file>